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3"/>
  </p:notesMasterIdLst>
  <p:sldIdLst>
    <p:sldId id="261" r:id="rId2"/>
    <p:sldId id="303" r:id="rId3"/>
    <p:sldId id="271" r:id="rId4"/>
    <p:sldId id="345" r:id="rId5"/>
    <p:sldId id="346" r:id="rId6"/>
    <p:sldId id="347" r:id="rId7"/>
    <p:sldId id="348" r:id="rId8"/>
    <p:sldId id="317" r:id="rId9"/>
    <p:sldId id="306" r:id="rId10"/>
    <p:sldId id="305" r:id="rId11"/>
    <p:sldId id="307" r:id="rId12"/>
    <p:sldId id="308" r:id="rId13"/>
    <p:sldId id="310" r:id="rId14"/>
    <p:sldId id="316" r:id="rId15"/>
    <p:sldId id="315" r:id="rId16"/>
    <p:sldId id="312" r:id="rId17"/>
    <p:sldId id="313" r:id="rId18"/>
    <p:sldId id="314" r:id="rId19"/>
    <p:sldId id="318" r:id="rId20"/>
    <p:sldId id="322" r:id="rId21"/>
    <p:sldId id="319" r:id="rId22"/>
    <p:sldId id="323" r:id="rId23"/>
    <p:sldId id="325" r:id="rId24"/>
    <p:sldId id="293" r:id="rId25"/>
    <p:sldId id="324" r:id="rId26"/>
    <p:sldId id="326" r:id="rId27"/>
    <p:sldId id="329" r:id="rId28"/>
    <p:sldId id="330" r:id="rId29"/>
    <p:sldId id="333" r:id="rId30"/>
    <p:sldId id="334" r:id="rId31"/>
    <p:sldId id="335" r:id="rId32"/>
    <p:sldId id="337" r:id="rId33"/>
    <p:sldId id="339" r:id="rId34"/>
    <p:sldId id="338" r:id="rId35"/>
    <p:sldId id="341" r:id="rId36"/>
    <p:sldId id="342" r:id="rId37"/>
    <p:sldId id="343" r:id="rId38"/>
    <p:sldId id="344" r:id="rId39"/>
    <p:sldId id="301" r:id="rId40"/>
    <p:sldId id="352" r:id="rId41"/>
    <p:sldId id="331" r:id="rId42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00A19A"/>
    <a:srgbClr val="1D71B8"/>
    <a:srgbClr val="FFDC00"/>
    <a:srgbClr val="9A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84" y="6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32FB2FE4-884E-4E51-8F17-56C647713398}" type="datetimeFigureOut">
              <a:rPr lang="el-GR"/>
              <a:pPr>
                <a:defRPr/>
              </a:pPr>
              <a:t>4/3/2014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D1077365-2436-414B-B6E3-DF1273B7A2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5067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9D2031-C88F-4695-A31E-C44247A23419}" type="slidenum">
              <a:rPr lang="el-GR" smtClean="0"/>
              <a:pPr/>
              <a:t>32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77365-2436-414B-B6E3-DF1273B7A236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77365-2436-414B-B6E3-DF1273B7A236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77365-2436-414B-B6E3-DF1273B7A236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77365-2436-414B-B6E3-DF1273B7A236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77365-2436-414B-B6E3-DF1273B7A236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77365-2436-414B-B6E3-DF1273B7A236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SPLENDID (</a:t>
            </a:r>
            <a:r>
              <a:rPr lang="el-GR"/>
              <a:t>610746</a:t>
            </a:r>
            <a:r>
              <a:rPr lang="en-US"/>
              <a:t>) - First Negotiations Meeting, Brussels, June 17, 2013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D1345-0A3F-4514-A0E4-57F51F48DE8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SPLENDID (</a:t>
            </a:r>
            <a:r>
              <a:rPr lang="el-GR"/>
              <a:t>610746</a:t>
            </a:r>
            <a:r>
              <a:rPr lang="en-US"/>
              <a:t>) - First Negotiations Meeting, Brussels, June 17, 2013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5ADB-8F71-41C1-9831-7BDC2937C52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SPLENDID (</a:t>
            </a:r>
            <a:r>
              <a:rPr lang="el-GR"/>
              <a:t>610746</a:t>
            </a:r>
            <a:r>
              <a:rPr lang="en-US"/>
              <a:t>) - First Negotiations Meeting, Brussels, June 17, 2013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675E5-4F09-4348-BB78-2A350E6AE37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SPLENDID (</a:t>
            </a:r>
            <a:r>
              <a:rPr lang="el-GR"/>
              <a:t>610746</a:t>
            </a:r>
            <a:r>
              <a:rPr lang="en-US"/>
              <a:t>) - First Negotiations Meeting, Brussels, June 17, 2013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9FF60-EC19-40E5-9D7C-CBBE28CB26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SPLENDID (</a:t>
            </a:r>
            <a:r>
              <a:rPr lang="el-GR"/>
              <a:t>610746</a:t>
            </a:r>
            <a:r>
              <a:rPr lang="en-US"/>
              <a:t>) - First Negotiations Meeting, Brussels, June 17, 2013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686E5-F021-4A0D-9DAD-BFD93A54DFD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SPLENDID (</a:t>
            </a:r>
            <a:r>
              <a:rPr lang="el-GR"/>
              <a:t>610746</a:t>
            </a:r>
            <a:r>
              <a:rPr lang="en-US"/>
              <a:t>) - First Negotiations Meeting, Brussels, June 17, 2013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0BB6B-1F88-4208-A38B-C3EFE1A8C83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SPLENDID (</a:t>
            </a:r>
            <a:r>
              <a:rPr lang="el-GR"/>
              <a:t>610746</a:t>
            </a:r>
            <a:r>
              <a:rPr lang="en-US"/>
              <a:t>) - First Negotiations Meeting, Brussels, June 17, 2013</a:t>
            </a: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A9C4-E137-47C4-84E7-A1EAE20DB9C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SPLENDID (</a:t>
            </a:r>
            <a:r>
              <a:rPr lang="el-GR"/>
              <a:t>610746</a:t>
            </a:r>
            <a:r>
              <a:rPr lang="en-US"/>
              <a:t>) - First Negotiations Meeting, Brussels, June 17, 2013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96A27-D0D9-4BE1-8960-01B0EFCD85F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SPLENDID (</a:t>
            </a:r>
            <a:r>
              <a:rPr lang="el-GR"/>
              <a:t>610746</a:t>
            </a:r>
            <a:r>
              <a:rPr lang="en-US"/>
              <a:t>) - First Negotiations Meeting, Brussels, June 17, 2013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8EF37-F509-4140-8351-6FE3E74513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SPLENDID (</a:t>
            </a:r>
            <a:r>
              <a:rPr lang="el-GR"/>
              <a:t>610746</a:t>
            </a:r>
            <a:r>
              <a:rPr lang="en-US"/>
              <a:t>) - First Negotiations Meeting, Brussels, June 17, 2013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D8F18-9D96-4E64-A0BD-5CCD480DF1D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SPLENDID (</a:t>
            </a:r>
            <a:r>
              <a:rPr lang="el-GR"/>
              <a:t>610746</a:t>
            </a:r>
            <a:r>
              <a:rPr lang="en-US"/>
              <a:t>) - First Negotiations Meeting, Brussels, June 17, 2013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24B33-2D99-4BAA-8906-F29454DBF9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2000"/>
            <a:lum/>
          </a:blip>
          <a:srcRect/>
          <a:stretch>
            <a:fillRect l="1000" t="10000" r="90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274638"/>
            <a:ext cx="7570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Click to edit Master text styles</a:t>
            </a:r>
          </a:p>
          <a:p>
            <a:pPr lvl="1"/>
            <a:r>
              <a:rPr lang="el-GR" dirty="0" smtClean="0"/>
              <a:t>Second level</a:t>
            </a:r>
          </a:p>
          <a:p>
            <a:pPr lvl="2"/>
            <a:r>
              <a:rPr lang="el-GR" dirty="0" smtClean="0"/>
              <a:t>Third level</a:t>
            </a:r>
          </a:p>
          <a:p>
            <a:pPr lvl="3"/>
            <a:r>
              <a:rPr lang="el-GR" dirty="0" smtClean="0"/>
              <a:t>Fourth level</a:t>
            </a:r>
          </a:p>
          <a:p>
            <a:pPr lvl="4"/>
            <a:r>
              <a:rPr lang="el-GR" dirty="0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7088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6013" y="6524625"/>
            <a:ext cx="6335712" cy="288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r>
              <a:rPr lang="en-US"/>
              <a:t>SPLENDID (</a:t>
            </a:r>
            <a:r>
              <a:rPr lang="el-GR"/>
              <a:t>610746</a:t>
            </a:r>
            <a:r>
              <a:rPr lang="en-US"/>
              <a:t>) - First Negotiations Meeting, Brussels, June 17, 2013</a:t>
            </a:r>
            <a:endParaRPr lang="el-GR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CF1EDBC-A8D5-4D1F-B825-64FCDF10D4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1033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 l="3508" t="4265" r="3816" b="3270"/>
          <a:stretch>
            <a:fillRect/>
          </a:stretch>
        </p:blipFill>
        <p:spPr bwMode="auto">
          <a:xfrm>
            <a:off x="8215338" y="6143644"/>
            <a:ext cx="689002" cy="55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DejaVu Sans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DejaVu Sans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DejaVu Sans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DejaVu Sans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DejaVu Sans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DejaVu Sans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DejaVu Sans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DejaVu San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10" Type="http://schemas.openxmlformats.org/officeDocument/2006/relationships/image" Target="../media/image19.jpeg"/><Relationship Id="rId4" Type="http://schemas.openxmlformats.org/officeDocument/2006/relationships/image" Target="../media/image23.png"/><Relationship Id="rId9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1.png"/><Relationship Id="rId7" Type="http://schemas.openxmlformats.org/officeDocument/2006/relationships/image" Target="../media/image26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24.gif"/><Relationship Id="rId10" Type="http://schemas.openxmlformats.org/officeDocument/2006/relationships/image" Target="../media/image19.jpeg"/><Relationship Id="rId4" Type="http://schemas.openxmlformats.org/officeDocument/2006/relationships/image" Target="../media/image23.png"/><Relationship Id="rId9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6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24.gif"/><Relationship Id="rId10" Type="http://schemas.openxmlformats.org/officeDocument/2006/relationships/image" Target="../media/image19.jpeg"/><Relationship Id="rId4" Type="http://schemas.openxmlformats.org/officeDocument/2006/relationships/image" Target="../media/image23.png"/><Relationship Id="rId9" Type="http://schemas.openxmlformats.org/officeDocument/2006/relationships/image" Target="../media/image18.jpeg"/><Relationship Id="rId1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splendid-program.e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2641" y="3476600"/>
            <a:ext cx="7343775" cy="1752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Project Presentation</a:t>
            </a:r>
          </a:p>
          <a:p>
            <a:pPr eaLnBrk="1" hangingPunct="1"/>
            <a:endParaRPr lang="en-US" sz="3600" b="1" dirty="0"/>
          </a:p>
        </p:txBody>
      </p:sp>
      <p:pic>
        <p:nvPicPr>
          <p:cNvPr id="14338" name="Picture 6" descr="SPLENDID_logo_SPLENDID_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89" y="44624"/>
            <a:ext cx="83343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 l="3508" t="4265" r="3816" b="3270"/>
          <a:stretch>
            <a:fillRect/>
          </a:stretch>
        </p:blipFill>
        <p:spPr bwMode="auto">
          <a:xfrm>
            <a:off x="8215338" y="6143644"/>
            <a:ext cx="689002" cy="55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79512" y="6372036"/>
            <a:ext cx="45817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200" dirty="0" smtClean="0"/>
              <a:t>Ioannis </a:t>
            </a:r>
            <a:r>
              <a:rPr lang="en-US" sz="2200" dirty="0"/>
              <a:t>Ioakeimidis</a:t>
            </a:r>
            <a:r>
              <a:rPr lang="en-US" sz="2200" dirty="0" smtClean="0"/>
              <a:t>, February 2014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971600" y="1772816"/>
            <a:ext cx="7344816" cy="792088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90021" y="6009188"/>
            <a:ext cx="870156" cy="792088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639674" y="-27384"/>
            <a:ext cx="54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800" kern="1200" dirty="0" smtClean="0">
                <a:solidFill>
                  <a:srgbClr val="47B000"/>
                </a:solidFill>
                <a:latin typeface="Arial" charset="0"/>
                <a:ea typeface="+mn-ea"/>
                <a:cs typeface="Arial" charset="0"/>
              </a:rPr>
              <a:t>The approach</a:t>
            </a:r>
            <a:endParaRPr lang="el-GR" sz="3800" kern="1200" dirty="0">
              <a:solidFill>
                <a:srgbClr val="47B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200103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en-US" sz="2400" b="1" dirty="0">
                <a:solidFill>
                  <a:srgbClr val="92D050"/>
                </a:solidFill>
              </a:rPr>
              <a:t>plate </a:t>
            </a:r>
            <a:r>
              <a:rPr lang="en-US" sz="2400" dirty="0"/>
              <a:t>with an attached scale measuring the rate of food consumption during a </a:t>
            </a:r>
            <a:r>
              <a:rPr lang="en-US" sz="2400" dirty="0" smtClean="0"/>
              <a:t>meal, i.e., the Mandometer</a:t>
            </a:r>
            <a:endParaRPr lang="en-US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71600" y="1168152"/>
            <a:ext cx="7704856" cy="8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400" b="1" kern="0" dirty="0" smtClean="0">
                <a:solidFill>
                  <a:srgbClr val="92D050"/>
                </a:solidFill>
              </a:rPr>
              <a:t>Measurements</a:t>
            </a:r>
            <a:r>
              <a:rPr lang="en-US" sz="2400" kern="0" dirty="0" smtClean="0"/>
              <a:t> of </a:t>
            </a:r>
            <a:r>
              <a:rPr lang="en-US" sz="2400" u="sng" kern="0" dirty="0" smtClean="0"/>
              <a:t>eating</a:t>
            </a:r>
            <a:r>
              <a:rPr lang="en-US" sz="2400" kern="0" dirty="0" smtClean="0"/>
              <a:t> and </a:t>
            </a:r>
            <a:r>
              <a:rPr lang="en-US" sz="2400" u="sng" kern="0" dirty="0" smtClean="0"/>
              <a:t>activity behavior</a:t>
            </a:r>
            <a:r>
              <a:rPr lang="en-US" sz="2400" kern="0" dirty="0" smtClean="0"/>
              <a:t> in real life conditions</a:t>
            </a:r>
            <a:endParaRPr lang="en-US" sz="2400" kern="0" dirty="0"/>
          </a:p>
        </p:txBody>
      </p:sp>
      <p:pic>
        <p:nvPicPr>
          <p:cNvPr id="2050" name="Picture 2" descr="http://apollon1.ee.auth.gr/beta/splendid/wp-content/uploads/2014/02/Technica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39560"/>
            <a:ext cx="2349680" cy="234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76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gadgets.3yen.com/wp-content/images/form2-headph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08" y="3645024"/>
            <a:ext cx="221563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639674" y="-27384"/>
            <a:ext cx="54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800" kern="1200" dirty="0" smtClean="0">
                <a:solidFill>
                  <a:srgbClr val="47B000"/>
                </a:solidFill>
                <a:latin typeface="Arial" charset="0"/>
                <a:ea typeface="+mn-ea"/>
                <a:cs typeface="Arial" charset="0"/>
              </a:rPr>
              <a:t>The approach</a:t>
            </a:r>
            <a:endParaRPr lang="el-GR" sz="3800" kern="1200" dirty="0">
              <a:solidFill>
                <a:srgbClr val="47B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200103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en-US" sz="2400" b="1" dirty="0">
                <a:solidFill>
                  <a:srgbClr val="92D050"/>
                </a:solidFill>
              </a:rPr>
              <a:t>plate </a:t>
            </a:r>
            <a:r>
              <a:rPr lang="en-US" sz="2400" dirty="0"/>
              <a:t>with an attached scale measuring the rate of food consumption during a </a:t>
            </a:r>
            <a:r>
              <a:rPr lang="en-US" sz="2400" dirty="0" smtClean="0"/>
              <a:t>meal, i.e., the Mandometer</a:t>
            </a:r>
          </a:p>
          <a:p>
            <a:pPr marL="0" lvl="1" eaLnBrk="1" hangingPunct="1"/>
            <a:endParaRPr lang="en-US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en-US" sz="2400" b="1" dirty="0" smtClean="0">
                <a:solidFill>
                  <a:srgbClr val="92D050"/>
                </a:solidFill>
              </a:rPr>
              <a:t> chewing sensor </a:t>
            </a:r>
            <a:r>
              <a:rPr lang="en-US" sz="2400" dirty="0" smtClean="0"/>
              <a:t>measuring chewing during day</a:t>
            </a:r>
            <a:endParaRPr lang="en-US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71600" y="1168152"/>
            <a:ext cx="7704856" cy="8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400" b="1" kern="0" dirty="0" smtClean="0">
                <a:solidFill>
                  <a:srgbClr val="92D050"/>
                </a:solidFill>
              </a:rPr>
              <a:t>Measurements</a:t>
            </a:r>
            <a:r>
              <a:rPr lang="en-US" sz="2400" kern="0" dirty="0" smtClean="0"/>
              <a:t> of </a:t>
            </a:r>
            <a:r>
              <a:rPr lang="en-US" sz="2400" u="sng" kern="0" dirty="0" smtClean="0"/>
              <a:t>eating</a:t>
            </a:r>
            <a:r>
              <a:rPr lang="en-US" sz="2400" kern="0" dirty="0" smtClean="0"/>
              <a:t> and </a:t>
            </a:r>
            <a:r>
              <a:rPr lang="en-US" sz="2400" u="sng" kern="0" dirty="0" smtClean="0"/>
              <a:t>activity behavior</a:t>
            </a:r>
            <a:r>
              <a:rPr lang="en-US" sz="2400" kern="0" dirty="0" smtClean="0"/>
              <a:t> in real life conditions</a:t>
            </a:r>
            <a:endParaRPr lang="en-US" sz="2400" kern="0" dirty="0"/>
          </a:p>
        </p:txBody>
      </p:sp>
      <p:sp>
        <p:nvSpPr>
          <p:cNvPr id="7" name="Rectangle 6"/>
          <p:cNvSpPr/>
          <p:nvPr/>
        </p:nvSpPr>
        <p:spPr>
          <a:xfrm>
            <a:off x="971600" y="2001034"/>
            <a:ext cx="7828587" cy="851901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88" y="4149080"/>
            <a:ext cx="53721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1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639674" y="-27384"/>
            <a:ext cx="54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800" kern="1200" dirty="0" smtClean="0">
                <a:solidFill>
                  <a:srgbClr val="47B000"/>
                </a:solidFill>
                <a:latin typeface="Arial" charset="0"/>
                <a:ea typeface="+mn-ea"/>
                <a:cs typeface="Arial" charset="0"/>
              </a:rPr>
              <a:t>The approach</a:t>
            </a:r>
            <a:endParaRPr lang="el-GR" sz="3800" kern="1200" dirty="0">
              <a:solidFill>
                <a:srgbClr val="47B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2001034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en-US" sz="2400" b="1" dirty="0">
                <a:solidFill>
                  <a:srgbClr val="92D050"/>
                </a:solidFill>
              </a:rPr>
              <a:t>plate </a:t>
            </a:r>
            <a:r>
              <a:rPr lang="en-US" sz="2400" dirty="0"/>
              <a:t>with an attached scale measuring the rate of food consumption during a </a:t>
            </a:r>
            <a:r>
              <a:rPr lang="en-US" sz="2400" dirty="0" smtClean="0"/>
              <a:t>meal, i.e., the Mandometer</a:t>
            </a:r>
          </a:p>
          <a:p>
            <a:pPr marL="0" lvl="1" eaLnBrk="1" hangingPunct="1"/>
            <a:endParaRPr lang="en-US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en-US" sz="2400" b="1" dirty="0" smtClean="0">
                <a:solidFill>
                  <a:srgbClr val="92D050"/>
                </a:solidFill>
              </a:rPr>
              <a:t> chewing sensor </a:t>
            </a:r>
            <a:r>
              <a:rPr lang="en-US" sz="2400" dirty="0" smtClean="0"/>
              <a:t>measuring chewing during day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 wearable </a:t>
            </a:r>
            <a:r>
              <a:rPr lang="en-US" sz="2400" b="1" dirty="0">
                <a:solidFill>
                  <a:srgbClr val="92D050"/>
                </a:solidFill>
              </a:rPr>
              <a:t>activity meter</a:t>
            </a:r>
            <a:r>
              <a:rPr lang="en-US" sz="2400" dirty="0"/>
              <a:t> recording body </a:t>
            </a:r>
            <a:r>
              <a:rPr lang="en-US" sz="2400" dirty="0" smtClean="0"/>
              <a:t>motion during day</a:t>
            </a:r>
            <a:endParaRPr lang="en-US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71600" y="1168152"/>
            <a:ext cx="7704856" cy="8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400" b="1" kern="0" dirty="0" smtClean="0">
                <a:solidFill>
                  <a:srgbClr val="92D050"/>
                </a:solidFill>
              </a:rPr>
              <a:t>Measurements</a:t>
            </a:r>
            <a:r>
              <a:rPr lang="en-US" sz="2400" kern="0" dirty="0" smtClean="0"/>
              <a:t> of </a:t>
            </a:r>
            <a:r>
              <a:rPr lang="en-US" sz="2400" u="sng" kern="0" dirty="0" smtClean="0"/>
              <a:t>eating</a:t>
            </a:r>
            <a:r>
              <a:rPr lang="en-US" sz="2400" kern="0" dirty="0" smtClean="0"/>
              <a:t> and </a:t>
            </a:r>
            <a:r>
              <a:rPr lang="en-US" sz="2400" u="sng" kern="0" dirty="0" smtClean="0"/>
              <a:t>activity behavior</a:t>
            </a:r>
            <a:r>
              <a:rPr lang="en-US" sz="2400" kern="0" dirty="0" smtClean="0"/>
              <a:t> in real life conditions</a:t>
            </a:r>
            <a:endParaRPr lang="en-US" sz="2400" kern="0" dirty="0"/>
          </a:p>
        </p:txBody>
      </p:sp>
      <p:sp>
        <p:nvSpPr>
          <p:cNvPr id="7" name="Rectangle 6"/>
          <p:cNvSpPr/>
          <p:nvPr/>
        </p:nvSpPr>
        <p:spPr>
          <a:xfrm>
            <a:off x="971600" y="1929027"/>
            <a:ext cx="7848872" cy="171599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imagecdn-2.findnsave.com/21/7291678-4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37112"/>
            <a:ext cx="1441875" cy="191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7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639674" y="-27384"/>
            <a:ext cx="54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800" kern="1200" dirty="0" smtClean="0">
                <a:solidFill>
                  <a:srgbClr val="47B000"/>
                </a:solidFill>
                <a:latin typeface="Arial" charset="0"/>
                <a:ea typeface="+mn-ea"/>
                <a:cs typeface="Arial" charset="0"/>
              </a:rPr>
              <a:t>The approach</a:t>
            </a:r>
            <a:endParaRPr lang="el-GR" sz="3800" kern="1200" dirty="0">
              <a:solidFill>
                <a:srgbClr val="47B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2001034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en-US" sz="2400" b="1" dirty="0">
                <a:solidFill>
                  <a:srgbClr val="92D050"/>
                </a:solidFill>
              </a:rPr>
              <a:t>plate </a:t>
            </a:r>
            <a:r>
              <a:rPr lang="en-US" sz="2400" dirty="0"/>
              <a:t>with an attached scale measuring the rate of food consumption during a </a:t>
            </a:r>
            <a:r>
              <a:rPr lang="en-US" sz="2400" dirty="0" smtClean="0"/>
              <a:t>meal, i.e., the Mandometer</a:t>
            </a:r>
          </a:p>
          <a:p>
            <a:pPr marL="0" lvl="1" eaLnBrk="1" hangingPunct="1"/>
            <a:endParaRPr lang="en-US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en-US" sz="2400" b="1" dirty="0" smtClean="0">
                <a:solidFill>
                  <a:srgbClr val="92D050"/>
                </a:solidFill>
              </a:rPr>
              <a:t> chewing sensor </a:t>
            </a:r>
            <a:r>
              <a:rPr lang="en-US" sz="2400" dirty="0" smtClean="0"/>
              <a:t>measuring chewing during day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 wearable </a:t>
            </a:r>
            <a:r>
              <a:rPr lang="en-US" sz="2400" b="1" dirty="0">
                <a:solidFill>
                  <a:srgbClr val="92D050"/>
                </a:solidFill>
              </a:rPr>
              <a:t>activity meter</a:t>
            </a:r>
            <a:r>
              <a:rPr lang="en-US" sz="2400" dirty="0"/>
              <a:t> recording body </a:t>
            </a:r>
            <a:r>
              <a:rPr lang="en-US" sz="2400" dirty="0" smtClean="0"/>
              <a:t>motion during day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rgbClr val="92D050"/>
                </a:solidFill>
                <a:latin typeface="+mn-lt"/>
                <a:cs typeface="+mn-cs"/>
              </a:rPr>
              <a:t>Subjective logs </a:t>
            </a:r>
            <a:r>
              <a:rPr lang="en-US" sz="2400" dirty="0"/>
              <a:t>for fullness, intake </a:t>
            </a:r>
            <a:endParaRPr lang="en-US" sz="2400" dirty="0" smtClean="0"/>
          </a:p>
          <a:p>
            <a:pPr marL="0" lvl="1" indent="344488"/>
            <a:r>
              <a:rPr lang="en-US" sz="2400" dirty="0" smtClean="0"/>
              <a:t>and </a:t>
            </a:r>
            <a:r>
              <a:rPr lang="en-US" sz="2400" dirty="0"/>
              <a:t>daily activities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71600" y="1168152"/>
            <a:ext cx="7704856" cy="8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400" b="1" kern="0" dirty="0" smtClean="0">
                <a:solidFill>
                  <a:srgbClr val="92D050"/>
                </a:solidFill>
              </a:rPr>
              <a:t>Measurements</a:t>
            </a:r>
            <a:r>
              <a:rPr lang="en-US" sz="2400" kern="0" dirty="0" smtClean="0"/>
              <a:t> of </a:t>
            </a:r>
            <a:r>
              <a:rPr lang="en-US" sz="2400" u="sng" kern="0" dirty="0" smtClean="0"/>
              <a:t>eating</a:t>
            </a:r>
            <a:r>
              <a:rPr lang="en-US" sz="2400" kern="0" dirty="0" smtClean="0"/>
              <a:t> and </a:t>
            </a:r>
            <a:r>
              <a:rPr lang="en-US" sz="2400" u="sng" kern="0" dirty="0" smtClean="0"/>
              <a:t>activity behavior</a:t>
            </a:r>
            <a:r>
              <a:rPr lang="en-US" sz="2400" kern="0" dirty="0" smtClean="0"/>
              <a:t> in real life conditions</a:t>
            </a:r>
            <a:endParaRPr lang="en-US" sz="2400" kern="0" dirty="0"/>
          </a:p>
        </p:txBody>
      </p:sp>
      <p:sp>
        <p:nvSpPr>
          <p:cNvPr id="7" name="Rectangle 6"/>
          <p:cNvSpPr/>
          <p:nvPr/>
        </p:nvSpPr>
        <p:spPr>
          <a:xfrm>
            <a:off x="971600" y="1979216"/>
            <a:ext cx="7848872" cy="281793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www.visioncritical.com/sites/default/files/blog-images/Online%20Questionnaire%20on%20Mobile%20Phone_%20iStock_000023007496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038" y="4365104"/>
            <a:ext cx="1554488" cy="232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3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639674" y="-27384"/>
            <a:ext cx="54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800" kern="1200" dirty="0" smtClean="0">
                <a:solidFill>
                  <a:srgbClr val="47B000"/>
                </a:solidFill>
                <a:latin typeface="Arial" charset="0"/>
                <a:ea typeface="+mn-ea"/>
                <a:cs typeface="Arial" charset="0"/>
              </a:rPr>
              <a:t>The approach</a:t>
            </a:r>
            <a:endParaRPr lang="el-GR" sz="3800" kern="1200" dirty="0">
              <a:solidFill>
                <a:srgbClr val="47B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71600" y="1168152"/>
            <a:ext cx="7704856" cy="8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400" dirty="0">
                <a:latin typeface="Arial" charset="0"/>
                <a:cs typeface="Arial" charset="0"/>
              </a:rPr>
              <a:t>A pipeline of </a:t>
            </a:r>
            <a:r>
              <a:rPr lang="en-US" sz="2400" b="1" kern="0" dirty="0" smtClean="0">
                <a:solidFill>
                  <a:srgbClr val="92D050"/>
                </a:solidFill>
              </a:rPr>
              <a:t>algorithms</a:t>
            </a: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16" name="Picture 2" descr="http://apollon1.ee.auth.gr/beta/splendid/wp-content/uploads/2014/02/Algorith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66" y="1275451"/>
            <a:ext cx="2548390" cy="254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1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71600" y="1700808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1" indent="-344488"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raw measurements pre-processing </a:t>
            </a:r>
          </a:p>
          <a:p>
            <a:pPr marL="0" lvl="1" indent="344488" eaLnBrk="1" hangingPunct="1"/>
            <a:r>
              <a:rPr lang="en-US" sz="2400" dirty="0" smtClean="0"/>
              <a:t>(e.g., correct meal mistakes)</a:t>
            </a:r>
            <a:endParaRPr lang="en-US" sz="2400" dirty="0"/>
          </a:p>
          <a:p>
            <a:pPr marL="0" lvl="1" eaLnBrk="1" hangingPunct="1"/>
            <a:endParaRPr lang="en-US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feature </a:t>
            </a:r>
            <a:r>
              <a:rPr lang="en-US" sz="2400" dirty="0" smtClean="0"/>
              <a:t>extraction (e.g., detect chewing events) </a:t>
            </a: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indicators quantification </a:t>
            </a:r>
            <a:r>
              <a:rPr lang="en-US" sz="2400" dirty="0" smtClean="0"/>
              <a:t>(e.g., detect an ongoing meal based on chewing events)</a:t>
            </a: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assessment of </a:t>
            </a:r>
            <a:r>
              <a:rPr lang="en-US" sz="2400" b="1" kern="0" dirty="0">
                <a:solidFill>
                  <a:srgbClr val="92D050"/>
                </a:solidFill>
                <a:latin typeface="+mn-lt"/>
                <a:cs typeface="+mn-cs"/>
              </a:rPr>
              <a:t>risk for obesity </a:t>
            </a:r>
            <a:r>
              <a:rPr lang="en-US" sz="2400" dirty="0"/>
              <a:t>and</a:t>
            </a:r>
            <a:r>
              <a:rPr lang="en-US" sz="2400" b="1" kern="0" dirty="0">
                <a:solidFill>
                  <a:srgbClr val="92D050"/>
                </a:solidFill>
                <a:latin typeface="+mn-lt"/>
                <a:cs typeface="+mn-cs"/>
              </a:rPr>
              <a:t> eating disorders</a:t>
            </a:r>
            <a:r>
              <a:rPr lang="en-US" sz="2400" dirty="0"/>
              <a:t> based on eating and activity behaviour patterns and personal profile data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39674" y="-27384"/>
            <a:ext cx="54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800" kern="1200" dirty="0" smtClean="0">
                <a:solidFill>
                  <a:srgbClr val="47B000"/>
                </a:solidFill>
                <a:latin typeface="Arial" charset="0"/>
                <a:ea typeface="+mn-ea"/>
                <a:cs typeface="Arial" charset="0"/>
              </a:rPr>
              <a:t>The approach</a:t>
            </a:r>
            <a:endParaRPr lang="el-GR" sz="3800" kern="1200" dirty="0">
              <a:solidFill>
                <a:srgbClr val="47B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71600" y="1168152"/>
            <a:ext cx="7704856" cy="8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400" dirty="0">
                <a:latin typeface="Arial" charset="0"/>
                <a:cs typeface="Arial" charset="0"/>
              </a:rPr>
              <a:t>A pipeline of </a:t>
            </a:r>
            <a:r>
              <a:rPr lang="en-US" sz="2400" b="1" kern="0" dirty="0" smtClean="0">
                <a:solidFill>
                  <a:srgbClr val="92D050"/>
                </a:solidFill>
              </a:rPr>
              <a:t>algorithms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1600" y="2843312"/>
            <a:ext cx="7776864" cy="3249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http://apollon1.ee.auth.gr/beta/splendid/wp-content/uploads/2014/02/Algorith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66" y="1275451"/>
            <a:ext cx="2548390" cy="254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71600" y="1700808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1" indent="-344488"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raw measurements pre-processing </a:t>
            </a:r>
          </a:p>
          <a:p>
            <a:pPr marL="0" lvl="1" indent="344488" eaLnBrk="1" hangingPunct="1"/>
            <a:r>
              <a:rPr lang="en-US" sz="2400" dirty="0" smtClean="0"/>
              <a:t>(e.g., correct meal mistakes)</a:t>
            </a:r>
            <a:endParaRPr lang="en-US" sz="2400" dirty="0"/>
          </a:p>
          <a:p>
            <a:pPr marL="0" lvl="1" eaLnBrk="1" hangingPunct="1"/>
            <a:endParaRPr lang="en-US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feature </a:t>
            </a:r>
            <a:r>
              <a:rPr lang="en-US" sz="2400" dirty="0" smtClean="0"/>
              <a:t>extraction </a:t>
            </a:r>
          </a:p>
          <a:p>
            <a:pPr marL="0" lvl="1" indent="344488"/>
            <a:r>
              <a:rPr lang="en-US" sz="2400" dirty="0" smtClean="0"/>
              <a:t>(e.g., detect chewing events) </a:t>
            </a: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indicators quantification </a:t>
            </a:r>
            <a:r>
              <a:rPr lang="en-US" sz="2400" dirty="0" smtClean="0"/>
              <a:t>(e.g., detect an ongoing meal based on chewing events)</a:t>
            </a: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assessment of </a:t>
            </a:r>
            <a:r>
              <a:rPr lang="en-US" sz="2400" b="1" kern="0" dirty="0">
                <a:solidFill>
                  <a:srgbClr val="92D050"/>
                </a:solidFill>
                <a:latin typeface="+mn-lt"/>
                <a:cs typeface="+mn-cs"/>
              </a:rPr>
              <a:t>risk for obesity </a:t>
            </a:r>
            <a:r>
              <a:rPr lang="en-US" sz="2400" dirty="0"/>
              <a:t>and</a:t>
            </a:r>
            <a:r>
              <a:rPr lang="en-US" sz="2400" b="1" kern="0" dirty="0">
                <a:solidFill>
                  <a:srgbClr val="92D050"/>
                </a:solidFill>
                <a:latin typeface="+mn-lt"/>
                <a:cs typeface="+mn-cs"/>
              </a:rPr>
              <a:t> eating disorders</a:t>
            </a:r>
            <a:r>
              <a:rPr lang="en-US" sz="2400" dirty="0"/>
              <a:t> based on eating and activity behaviour patterns and personal profile data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39674" y="-27384"/>
            <a:ext cx="54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800" kern="1200" dirty="0" smtClean="0">
                <a:solidFill>
                  <a:srgbClr val="47B000"/>
                </a:solidFill>
                <a:latin typeface="Arial" charset="0"/>
                <a:ea typeface="+mn-ea"/>
                <a:cs typeface="Arial" charset="0"/>
              </a:rPr>
              <a:t>The approach</a:t>
            </a:r>
            <a:endParaRPr lang="el-GR" sz="3800" kern="1200" dirty="0">
              <a:solidFill>
                <a:srgbClr val="47B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71600" y="1168152"/>
            <a:ext cx="7704856" cy="8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400" dirty="0">
                <a:latin typeface="Arial" charset="0"/>
                <a:cs typeface="Arial" charset="0"/>
              </a:rPr>
              <a:t>A pipeline of </a:t>
            </a:r>
            <a:r>
              <a:rPr lang="en-US" sz="2400" b="1" kern="0" dirty="0" smtClean="0">
                <a:solidFill>
                  <a:srgbClr val="92D050"/>
                </a:solidFill>
              </a:rPr>
              <a:t>algorithms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1600" y="3933056"/>
            <a:ext cx="7200800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1006083" y="1772816"/>
            <a:ext cx="5078085" cy="99630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apollon1.ee.auth.gr/beta/splendid/wp-content/uploads/2014/02/Algorith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66" y="1275451"/>
            <a:ext cx="2548390" cy="254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71600" y="1700808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1" indent="-344488"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raw measurements pre-processing </a:t>
            </a:r>
          </a:p>
          <a:p>
            <a:pPr marL="0" lvl="1" indent="344488" eaLnBrk="1" hangingPunct="1"/>
            <a:r>
              <a:rPr lang="en-US" sz="2400" dirty="0" smtClean="0"/>
              <a:t>(e.g., correct meal mistakes)</a:t>
            </a:r>
            <a:endParaRPr lang="en-US" sz="2400" dirty="0"/>
          </a:p>
          <a:p>
            <a:pPr marL="0" lvl="1" eaLnBrk="1" hangingPunct="1"/>
            <a:endParaRPr lang="en-US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feature </a:t>
            </a:r>
            <a:r>
              <a:rPr lang="en-US" sz="2400" dirty="0" smtClean="0"/>
              <a:t>extraction </a:t>
            </a:r>
          </a:p>
          <a:p>
            <a:pPr marL="0" lvl="1" indent="344488"/>
            <a:r>
              <a:rPr lang="en-US" sz="2400" dirty="0" smtClean="0"/>
              <a:t>(e.g., detect chewing events) </a:t>
            </a: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indicators quantification </a:t>
            </a:r>
            <a:endParaRPr lang="en-US" sz="2400" dirty="0" smtClean="0"/>
          </a:p>
          <a:p>
            <a:pPr marL="355600" lvl="1" indent="-11113"/>
            <a:r>
              <a:rPr lang="en-US" sz="2400" dirty="0" smtClean="0"/>
              <a:t>(e.g., detect an ongoing meal based on chewing events)</a:t>
            </a: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assessment of </a:t>
            </a:r>
            <a:r>
              <a:rPr lang="en-US" sz="2400" b="1" kern="0" dirty="0">
                <a:solidFill>
                  <a:srgbClr val="92D050"/>
                </a:solidFill>
                <a:latin typeface="+mn-lt"/>
                <a:cs typeface="+mn-cs"/>
              </a:rPr>
              <a:t>risk for obesity </a:t>
            </a:r>
            <a:r>
              <a:rPr lang="en-US" sz="2400" dirty="0"/>
              <a:t>and</a:t>
            </a:r>
            <a:r>
              <a:rPr lang="en-US" sz="2400" b="1" kern="0" dirty="0">
                <a:solidFill>
                  <a:srgbClr val="92D050"/>
                </a:solidFill>
                <a:latin typeface="+mn-lt"/>
                <a:cs typeface="+mn-cs"/>
              </a:rPr>
              <a:t> eating disorders</a:t>
            </a:r>
            <a:r>
              <a:rPr lang="en-US" sz="2400" dirty="0"/>
              <a:t> based on eating and activity behaviour patterns and personal profile data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39674" y="-27384"/>
            <a:ext cx="54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800" kern="1200" dirty="0" smtClean="0">
                <a:solidFill>
                  <a:srgbClr val="47B000"/>
                </a:solidFill>
                <a:latin typeface="Arial" charset="0"/>
                <a:ea typeface="+mn-ea"/>
                <a:cs typeface="Arial" charset="0"/>
              </a:rPr>
              <a:t>The approach</a:t>
            </a:r>
            <a:endParaRPr lang="el-GR" sz="3800" kern="1200" dirty="0">
              <a:solidFill>
                <a:srgbClr val="47B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71600" y="1168152"/>
            <a:ext cx="7704856" cy="8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400" dirty="0">
                <a:latin typeface="Arial" charset="0"/>
                <a:cs typeface="Arial" charset="0"/>
              </a:rPr>
              <a:t>A pipeline of </a:t>
            </a:r>
            <a:r>
              <a:rPr lang="en-US" sz="2400" b="1" kern="0" dirty="0" smtClean="0">
                <a:solidFill>
                  <a:srgbClr val="92D050"/>
                </a:solidFill>
              </a:rPr>
              <a:t>algorithms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1600" y="5373216"/>
            <a:ext cx="7128792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170" name="Picture 2" descr="http://apollon1.ee.auth.gr/beta/splendid/wp-content/uploads/2014/02/Algorith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66" y="1275451"/>
            <a:ext cx="2548390" cy="254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06083" y="1772816"/>
            <a:ext cx="5121983" cy="207642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71600" y="1700808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1" indent="-344488"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raw measurements pre-processing </a:t>
            </a:r>
          </a:p>
          <a:p>
            <a:pPr marL="0" lvl="1" indent="344488" eaLnBrk="1" hangingPunct="1"/>
            <a:r>
              <a:rPr lang="en-US" sz="2400" dirty="0" smtClean="0"/>
              <a:t>(e.g., correct meal mistakes)</a:t>
            </a:r>
            <a:endParaRPr lang="en-US" sz="2400" dirty="0"/>
          </a:p>
          <a:p>
            <a:pPr marL="0" lvl="1" eaLnBrk="1" hangingPunct="1"/>
            <a:endParaRPr lang="en-US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feature </a:t>
            </a:r>
            <a:r>
              <a:rPr lang="en-US" sz="2400" dirty="0" smtClean="0"/>
              <a:t>extraction </a:t>
            </a:r>
          </a:p>
          <a:p>
            <a:pPr marL="0" lvl="1" indent="344488"/>
            <a:r>
              <a:rPr lang="en-US" sz="2400" dirty="0" smtClean="0"/>
              <a:t>(e.g., detect chewing events) </a:t>
            </a: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indicators quantification </a:t>
            </a:r>
            <a:endParaRPr lang="en-US" sz="2400" dirty="0" smtClean="0"/>
          </a:p>
          <a:p>
            <a:pPr marL="355600" lvl="1" indent="-11113"/>
            <a:r>
              <a:rPr lang="en-US" sz="2400" dirty="0" smtClean="0"/>
              <a:t>(e.g., detect an ongoing meal based on chewing events)</a:t>
            </a: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assessment of </a:t>
            </a:r>
            <a:r>
              <a:rPr lang="en-US" sz="2400" b="1" kern="0" dirty="0">
                <a:solidFill>
                  <a:srgbClr val="92D050"/>
                </a:solidFill>
                <a:latin typeface="+mn-lt"/>
                <a:cs typeface="+mn-cs"/>
              </a:rPr>
              <a:t>risk for obesity </a:t>
            </a:r>
            <a:r>
              <a:rPr lang="en-US" sz="2400" dirty="0"/>
              <a:t>and</a:t>
            </a:r>
            <a:r>
              <a:rPr lang="en-US" sz="2400" b="1" kern="0" dirty="0">
                <a:solidFill>
                  <a:srgbClr val="92D050"/>
                </a:solidFill>
                <a:latin typeface="+mn-lt"/>
                <a:cs typeface="+mn-cs"/>
              </a:rPr>
              <a:t> eating disorders</a:t>
            </a:r>
            <a:r>
              <a:rPr lang="en-US" sz="2400" dirty="0"/>
              <a:t> based on eating and activity behaviour patterns and personal profile data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39674" y="-27384"/>
            <a:ext cx="54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800" kern="1200" dirty="0" smtClean="0">
                <a:solidFill>
                  <a:srgbClr val="47B000"/>
                </a:solidFill>
                <a:latin typeface="Arial" charset="0"/>
                <a:ea typeface="+mn-ea"/>
                <a:cs typeface="Arial" charset="0"/>
              </a:rPr>
              <a:t>The approach</a:t>
            </a:r>
            <a:endParaRPr lang="el-GR" sz="3800" kern="1200" dirty="0">
              <a:solidFill>
                <a:srgbClr val="47B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71600" y="1168152"/>
            <a:ext cx="7704856" cy="8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400" dirty="0">
                <a:latin typeface="Arial" charset="0"/>
                <a:cs typeface="Arial" charset="0"/>
              </a:rPr>
              <a:t>A pipeline of </a:t>
            </a:r>
            <a:r>
              <a:rPr lang="en-US" sz="2400" b="1" kern="0" dirty="0" smtClean="0">
                <a:solidFill>
                  <a:srgbClr val="92D050"/>
                </a:solidFill>
              </a:rPr>
              <a:t>algorithms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6083" y="1772816"/>
            <a:ext cx="7022301" cy="351658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://apollon1.ee.auth.gr/beta/splendid/wp-content/uploads/2014/02/Algorith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66" y="1275451"/>
            <a:ext cx="2548390" cy="254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8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639674" y="-27384"/>
            <a:ext cx="54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800" kern="1200" dirty="0" smtClean="0">
                <a:solidFill>
                  <a:srgbClr val="47B000"/>
                </a:solidFill>
                <a:latin typeface="Arial" charset="0"/>
                <a:ea typeface="+mn-ea"/>
                <a:cs typeface="Arial" charset="0"/>
              </a:rPr>
              <a:t>The approach</a:t>
            </a:r>
            <a:endParaRPr lang="el-GR" sz="3800" kern="1200" dirty="0">
              <a:solidFill>
                <a:srgbClr val="47B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68354" y="980728"/>
            <a:ext cx="7704856" cy="8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400" kern="0" dirty="0" smtClean="0"/>
              <a:t>Normalizing</a:t>
            </a:r>
            <a:r>
              <a:rPr lang="en-US" sz="2400" b="1" kern="0" dirty="0" smtClean="0"/>
              <a:t> </a:t>
            </a:r>
            <a:r>
              <a:rPr lang="en-US" sz="2400" b="1" kern="0" dirty="0" smtClean="0">
                <a:solidFill>
                  <a:srgbClr val="92D050"/>
                </a:solidFill>
              </a:rPr>
              <a:t>eating </a:t>
            </a:r>
            <a:r>
              <a:rPr lang="en-US" sz="2400" kern="0" dirty="0" smtClean="0"/>
              <a:t>and</a:t>
            </a:r>
            <a:r>
              <a:rPr lang="en-US" sz="2400" b="1" kern="0" dirty="0" smtClean="0">
                <a:solidFill>
                  <a:srgbClr val="92D050"/>
                </a:solidFill>
              </a:rPr>
              <a:t> physical activity </a:t>
            </a:r>
            <a:r>
              <a:rPr lang="en-US" sz="2400" kern="0" dirty="0" smtClean="0"/>
              <a:t>behaviour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2998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12" y="1628800"/>
            <a:ext cx="349638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 l="3508" t="4265" r="3816" b="3270"/>
          <a:stretch>
            <a:fillRect/>
          </a:stretch>
        </p:blipFill>
        <p:spPr bwMode="auto">
          <a:xfrm>
            <a:off x="8215338" y="6143644"/>
            <a:ext cx="689002" cy="55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0" y="1988840"/>
            <a:ext cx="4680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  <a:cs typeface="+mn-cs"/>
              </a:rPr>
              <a:t>SPLENDID aims to develop a </a:t>
            </a:r>
            <a:r>
              <a:rPr lang="en-US" sz="2400" b="1" dirty="0">
                <a:solidFill>
                  <a:srgbClr val="00B050"/>
                </a:solidFill>
                <a:latin typeface="+mn-lt"/>
                <a:cs typeface="+mn-cs"/>
              </a:rPr>
              <a:t>technological system </a:t>
            </a:r>
            <a:r>
              <a:rPr lang="en-US" sz="2400" dirty="0">
                <a:latin typeface="+mn-lt"/>
                <a:cs typeface="+mn-cs"/>
              </a:rPr>
              <a:t>to help </a:t>
            </a:r>
            <a:r>
              <a:rPr lang="en-US" sz="2400" b="1" dirty="0">
                <a:solidFill>
                  <a:srgbClr val="92D050"/>
                </a:solidFill>
                <a:latin typeface="+mn-lt"/>
                <a:cs typeface="+mn-cs"/>
              </a:rPr>
              <a:t>measure</a:t>
            </a:r>
            <a:r>
              <a:rPr lang="en-US" sz="2400" dirty="0" smtClean="0">
                <a:latin typeface="+mn-lt"/>
                <a:cs typeface="+mn-cs"/>
              </a:rPr>
              <a:t>, </a:t>
            </a:r>
            <a:r>
              <a:rPr lang="en-US" sz="2400" b="1" dirty="0">
                <a:solidFill>
                  <a:srgbClr val="92D050"/>
                </a:solidFill>
                <a:latin typeface="+mn-lt"/>
                <a:cs typeface="+mn-cs"/>
              </a:rPr>
              <a:t>evaluate</a:t>
            </a:r>
            <a:r>
              <a:rPr lang="en-US" sz="2400" dirty="0" smtClean="0">
                <a:latin typeface="+mn-lt"/>
                <a:cs typeface="+mn-cs"/>
              </a:rPr>
              <a:t> </a:t>
            </a:r>
            <a:r>
              <a:rPr lang="en-US" sz="2400" dirty="0">
                <a:latin typeface="+mn-lt"/>
                <a:cs typeface="+mn-cs"/>
              </a:rPr>
              <a:t>and </a:t>
            </a:r>
            <a:r>
              <a:rPr lang="en-US" sz="2400" b="1" dirty="0">
                <a:solidFill>
                  <a:srgbClr val="92D050"/>
                </a:solidFill>
                <a:latin typeface="+mn-lt"/>
                <a:cs typeface="+mn-cs"/>
              </a:rPr>
              <a:t>offer feedback</a:t>
            </a:r>
            <a:r>
              <a:rPr lang="en-US" sz="2400" dirty="0">
                <a:latin typeface="+mn-lt"/>
                <a:cs typeface="+mn-cs"/>
              </a:rPr>
              <a:t> about eating and activity behaviour in real-life.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639674" y="-27384"/>
            <a:ext cx="54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800" kern="1200" dirty="0" smtClean="0">
                <a:solidFill>
                  <a:srgbClr val="47B000"/>
                </a:solidFill>
                <a:latin typeface="Arial" charset="0"/>
                <a:ea typeface="+mn-ea"/>
                <a:cs typeface="Arial" charset="0"/>
              </a:rPr>
              <a:t>Aims</a:t>
            </a:r>
            <a:endParaRPr lang="el-GR" sz="3800" kern="1200" dirty="0">
              <a:solidFill>
                <a:srgbClr val="47B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7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71600" y="1772816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1" indent="-344488"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Use a </a:t>
            </a:r>
            <a:r>
              <a:rPr lang="en-US" sz="2400" b="1" kern="0" dirty="0" smtClean="0">
                <a:solidFill>
                  <a:srgbClr val="92D050"/>
                </a:solidFill>
                <a:latin typeface="+mn-lt"/>
                <a:cs typeface="+mn-cs"/>
              </a:rPr>
              <a:t>Smartphone</a:t>
            </a:r>
            <a:endParaRPr lang="en-US" sz="2400" dirty="0" smtClean="0"/>
          </a:p>
          <a:p>
            <a:pPr marL="0" lvl="1" eaLnBrk="1" hangingPunct="1"/>
            <a:endParaRPr lang="en-US" sz="2400" dirty="0" smtClean="0"/>
          </a:p>
          <a:p>
            <a:pPr marL="0" lvl="1" eaLnBrk="1" hangingPunct="1"/>
            <a:endParaRPr lang="en-US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Development of a </a:t>
            </a:r>
            <a:r>
              <a:rPr lang="en-US" sz="2400" b="1" kern="0" dirty="0">
                <a:solidFill>
                  <a:srgbClr val="92D050"/>
                </a:solidFill>
                <a:latin typeface="+mn-lt"/>
                <a:cs typeface="+mn-cs"/>
              </a:rPr>
              <a:t>professional </a:t>
            </a:r>
            <a:endParaRPr lang="en-US" sz="2400" b="1" kern="0" dirty="0" smtClean="0">
              <a:solidFill>
                <a:srgbClr val="92D050"/>
              </a:solidFill>
              <a:latin typeface="+mn-lt"/>
              <a:cs typeface="+mn-cs"/>
            </a:endParaRPr>
          </a:p>
          <a:p>
            <a:pPr marL="0" lvl="1" indent="344488"/>
            <a:r>
              <a:rPr lang="en-US" sz="2400" b="1" kern="0" dirty="0" smtClean="0">
                <a:solidFill>
                  <a:srgbClr val="92D050"/>
                </a:solidFill>
                <a:latin typeface="+mn-lt"/>
                <a:cs typeface="+mn-cs"/>
              </a:rPr>
              <a:t>Portal </a:t>
            </a:r>
            <a:r>
              <a:rPr lang="en-US" sz="2400" dirty="0" smtClean="0"/>
              <a:t>for </a:t>
            </a:r>
            <a:r>
              <a:rPr lang="en-US" sz="2400" u="sng" dirty="0" smtClean="0"/>
              <a:t>evaluation of measurements</a:t>
            </a:r>
          </a:p>
          <a:p>
            <a:pPr marL="0" lvl="1" indent="344488"/>
            <a:r>
              <a:rPr lang="en-US" sz="2400" dirty="0"/>
              <a:t>a</a:t>
            </a:r>
            <a:r>
              <a:rPr lang="en-US" sz="2400" dirty="0" smtClean="0"/>
              <a:t>nd </a:t>
            </a:r>
            <a:r>
              <a:rPr lang="en-US" sz="2400" u="sng" dirty="0" smtClean="0"/>
              <a:t>personalized behavioural goal </a:t>
            </a:r>
          </a:p>
          <a:p>
            <a:pPr marL="0" lvl="1" indent="344488"/>
            <a:r>
              <a:rPr lang="en-US" sz="2400" u="sng" dirty="0" smtClean="0"/>
              <a:t>setting</a:t>
            </a:r>
            <a:r>
              <a:rPr lang="en-US" sz="2400" dirty="0" smtClean="0"/>
              <a:t> </a:t>
            </a:r>
            <a:endParaRPr lang="en-US" sz="2400" dirty="0"/>
          </a:p>
          <a:p>
            <a:pPr marL="0" lvl="1"/>
            <a:endParaRPr lang="en-US" sz="2400" dirty="0" smtClean="0"/>
          </a:p>
          <a:p>
            <a:pPr marL="0" lvl="1"/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Development of user-friendly system for delivering behavioural </a:t>
            </a:r>
            <a:r>
              <a:rPr lang="en-US" sz="2400" b="1" kern="0" dirty="0">
                <a:solidFill>
                  <a:srgbClr val="92D050"/>
                </a:solidFill>
                <a:latin typeface="+mn-lt"/>
                <a:cs typeface="+mn-cs"/>
              </a:rPr>
              <a:t>feedback</a:t>
            </a:r>
            <a:r>
              <a:rPr lang="en-US" sz="2400" dirty="0" smtClean="0"/>
              <a:t> (</a:t>
            </a:r>
            <a:r>
              <a:rPr lang="en-US" sz="2400" b="1" kern="0" dirty="0">
                <a:solidFill>
                  <a:srgbClr val="92D050"/>
                </a:solidFill>
                <a:latin typeface="+mn-lt"/>
                <a:cs typeface="+mn-cs"/>
              </a:rPr>
              <a:t>real-time</a:t>
            </a:r>
            <a:r>
              <a:rPr lang="en-US" sz="2400" dirty="0" smtClean="0"/>
              <a:t> and </a:t>
            </a:r>
            <a:r>
              <a:rPr lang="en-US" sz="2400" b="1" kern="0" dirty="0">
                <a:solidFill>
                  <a:srgbClr val="92D050"/>
                </a:solidFill>
                <a:latin typeface="+mn-lt"/>
                <a:cs typeface="+mn-cs"/>
              </a:rPr>
              <a:t>report-based</a:t>
            </a:r>
            <a:r>
              <a:rPr lang="en-US" sz="2400" dirty="0" smtClean="0"/>
              <a:t>) to the user, based on the behavioural goal set by the health professional  </a:t>
            </a:r>
            <a:endParaRPr lang="en-US" sz="2400" dirty="0"/>
          </a:p>
          <a:p>
            <a:pPr marL="0" lvl="1"/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39674" y="-27384"/>
            <a:ext cx="54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800" kern="1200" dirty="0" smtClean="0">
                <a:solidFill>
                  <a:srgbClr val="47B000"/>
                </a:solidFill>
                <a:latin typeface="Arial" charset="0"/>
                <a:ea typeface="+mn-ea"/>
                <a:cs typeface="Arial" charset="0"/>
              </a:rPr>
              <a:t>The approach</a:t>
            </a:r>
            <a:endParaRPr lang="el-GR" sz="3800" kern="1200" dirty="0">
              <a:solidFill>
                <a:srgbClr val="47B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68354" y="980728"/>
            <a:ext cx="7704856" cy="8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400" kern="0" dirty="0" smtClean="0"/>
              <a:t>Normalizing</a:t>
            </a:r>
            <a:r>
              <a:rPr lang="en-US" sz="2400" b="1" kern="0" dirty="0" smtClean="0"/>
              <a:t> </a:t>
            </a:r>
            <a:r>
              <a:rPr lang="en-US" sz="2400" b="1" kern="0" dirty="0" smtClean="0">
                <a:solidFill>
                  <a:srgbClr val="92D050"/>
                </a:solidFill>
              </a:rPr>
              <a:t>eating </a:t>
            </a:r>
            <a:r>
              <a:rPr lang="en-US" sz="2400" kern="0" dirty="0" smtClean="0"/>
              <a:t>and</a:t>
            </a:r>
            <a:r>
              <a:rPr lang="en-US" sz="2400" b="1" kern="0" dirty="0" smtClean="0">
                <a:solidFill>
                  <a:srgbClr val="92D050"/>
                </a:solidFill>
              </a:rPr>
              <a:t> physical activity </a:t>
            </a:r>
            <a:r>
              <a:rPr lang="en-US" sz="2400" kern="0" dirty="0" smtClean="0"/>
              <a:t>behaviour</a:t>
            </a:r>
            <a:endParaRPr lang="en-US" sz="2400" kern="0" dirty="0"/>
          </a:p>
        </p:txBody>
      </p:sp>
      <p:sp>
        <p:nvSpPr>
          <p:cNvPr id="12" name="Rectangle 11"/>
          <p:cNvSpPr/>
          <p:nvPr/>
        </p:nvSpPr>
        <p:spPr>
          <a:xfrm>
            <a:off x="971600" y="2864400"/>
            <a:ext cx="7200800" cy="3732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llageNov2011_1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78409" r="75874" b="1125"/>
          <a:stretch/>
        </p:blipFill>
        <p:spPr bwMode="auto">
          <a:xfrm>
            <a:off x="5884940" y="1797977"/>
            <a:ext cx="2863524" cy="206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1600" y="1772816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1" indent="-344488"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Use a </a:t>
            </a:r>
            <a:r>
              <a:rPr lang="en-US" sz="2400" b="1" kern="0" dirty="0" smtClean="0">
                <a:solidFill>
                  <a:srgbClr val="92D050"/>
                </a:solidFill>
                <a:latin typeface="+mn-lt"/>
                <a:cs typeface="+mn-cs"/>
              </a:rPr>
              <a:t>Smartphone</a:t>
            </a:r>
            <a:endParaRPr lang="en-US" sz="2400" dirty="0" smtClean="0"/>
          </a:p>
          <a:p>
            <a:pPr marL="0" lvl="1" eaLnBrk="1" hangingPunct="1"/>
            <a:endParaRPr lang="en-US" sz="2400" dirty="0" smtClean="0"/>
          </a:p>
          <a:p>
            <a:pPr marL="0" lvl="1" eaLnBrk="1" hangingPunct="1"/>
            <a:endParaRPr lang="en-US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Development of a </a:t>
            </a:r>
            <a:r>
              <a:rPr lang="en-US" sz="2400" b="1" kern="0" dirty="0">
                <a:solidFill>
                  <a:srgbClr val="92D050"/>
                </a:solidFill>
                <a:latin typeface="+mn-lt"/>
                <a:cs typeface="+mn-cs"/>
              </a:rPr>
              <a:t>professional </a:t>
            </a:r>
            <a:endParaRPr lang="en-US" sz="2400" b="1" kern="0" dirty="0" smtClean="0">
              <a:solidFill>
                <a:srgbClr val="92D050"/>
              </a:solidFill>
              <a:latin typeface="+mn-lt"/>
              <a:cs typeface="+mn-cs"/>
            </a:endParaRPr>
          </a:p>
          <a:p>
            <a:pPr marL="0" lvl="1" indent="344488"/>
            <a:r>
              <a:rPr lang="en-US" sz="2400" b="1" kern="0" dirty="0" smtClean="0">
                <a:solidFill>
                  <a:srgbClr val="92D050"/>
                </a:solidFill>
                <a:latin typeface="+mn-lt"/>
                <a:cs typeface="+mn-cs"/>
              </a:rPr>
              <a:t>Portal </a:t>
            </a:r>
            <a:r>
              <a:rPr lang="en-US" sz="2400" dirty="0" smtClean="0"/>
              <a:t>for </a:t>
            </a:r>
            <a:r>
              <a:rPr lang="en-US" sz="2400" u="sng" dirty="0" smtClean="0"/>
              <a:t>evaluation of </a:t>
            </a:r>
          </a:p>
          <a:p>
            <a:pPr marL="0" lvl="1" indent="344488"/>
            <a:r>
              <a:rPr lang="en-US" sz="2400" u="sng" dirty="0" smtClean="0"/>
              <a:t>measurements </a:t>
            </a:r>
            <a:r>
              <a:rPr lang="en-US" sz="2400" dirty="0" smtClean="0"/>
              <a:t>and </a:t>
            </a:r>
            <a:r>
              <a:rPr lang="en-US" sz="2400" u="sng" dirty="0" smtClean="0"/>
              <a:t>personalized</a:t>
            </a:r>
          </a:p>
          <a:p>
            <a:pPr marL="0" lvl="1" indent="344488"/>
            <a:r>
              <a:rPr lang="en-US" sz="2400" u="sng" dirty="0" smtClean="0"/>
              <a:t>behavioural goal setting</a:t>
            </a:r>
            <a:r>
              <a:rPr lang="en-US" sz="2400" dirty="0" smtClean="0"/>
              <a:t> </a:t>
            </a:r>
            <a:endParaRPr lang="en-US" sz="2400" dirty="0"/>
          </a:p>
          <a:p>
            <a:pPr marL="0" lvl="1"/>
            <a:endParaRPr lang="en-US" sz="2400" dirty="0" smtClean="0"/>
          </a:p>
          <a:p>
            <a:pPr marL="0" lvl="1"/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Development of user-friendly system for delivering behavioural </a:t>
            </a:r>
            <a:r>
              <a:rPr lang="en-US" sz="2400" b="1" kern="0" dirty="0">
                <a:solidFill>
                  <a:srgbClr val="92D050"/>
                </a:solidFill>
                <a:latin typeface="+mn-lt"/>
                <a:cs typeface="+mn-cs"/>
              </a:rPr>
              <a:t>feedback</a:t>
            </a:r>
            <a:r>
              <a:rPr lang="en-US" sz="2400" dirty="0" smtClean="0"/>
              <a:t> (</a:t>
            </a:r>
            <a:r>
              <a:rPr lang="en-US" sz="2400" b="1" kern="0" dirty="0">
                <a:solidFill>
                  <a:srgbClr val="92D050"/>
                </a:solidFill>
                <a:latin typeface="+mn-lt"/>
                <a:cs typeface="+mn-cs"/>
              </a:rPr>
              <a:t>real-time</a:t>
            </a:r>
            <a:r>
              <a:rPr lang="en-US" sz="2400" dirty="0" smtClean="0"/>
              <a:t> and </a:t>
            </a:r>
            <a:r>
              <a:rPr lang="en-US" sz="2400" b="1" kern="0" dirty="0">
                <a:solidFill>
                  <a:srgbClr val="92D050"/>
                </a:solidFill>
                <a:latin typeface="+mn-lt"/>
                <a:cs typeface="+mn-cs"/>
              </a:rPr>
              <a:t>report-based</a:t>
            </a:r>
            <a:r>
              <a:rPr lang="en-US" sz="2400" dirty="0" smtClean="0"/>
              <a:t>) to the user, based on the behavioural goal set by the health professional  </a:t>
            </a:r>
            <a:endParaRPr lang="en-US" sz="2400" dirty="0"/>
          </a:p>
          <a:p>
            <a:pPr marL="0" lvl="1"/>
            <a:endParaRPr lang="en-US" sz="24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68354" y="980728"/>
            <a:ext cx="7704856" cy="8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400" kern="0" dirty="0" smtClean="0"/>
              <a:t>Normalizing</a:t>
            </a:r>
            <a:r>
              <a:rPr lang="en-US" sz="2400" b="1" kern="0" dirty="0" smtClean="0"/>
              <a:t> </a:t>
            </a:r>
            <a:r>
              <a:rPr lang="en-US" sz="2400" b="1" kern="0" dirty="0" smtClean="0">
                <a:solidFill>
                  <a:srgbClr val="92D050"/>
                </a:solidFill>
              </a:rPr>
              <a:t>eating </a:t>
            </a:r>
            <a:r>
              <a:rPr lang="en-US" sz="2400" kern="0" dirty="0" smtClean="0"/>
              <a:t>and</a:t>
            </a:r>
            <a:r>
              <a:rPr lang="en-US" sz="2400" b="1" kern="0" dirty="0" smtClean="0">
                <a:solidFill>
                  <a:srgbClr val="92D050"/>
                </a:solidFill>
              </a:rPr>
              <a:t> physical activity </a:t>
            </a:r>
            <a:r>
              <a:rPr lang="en-US" sz="2400" kern="0" dirty="0" smtClean="0"/>
              <a:t>behaviour</a:t>
            </a:r>
            <a:endParaRPr lang="en-US" sz="2400" kern="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39674" y="-27384"/>
            <a:ext cx="54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800" kern="1200" dirty="0" smtClean="0">
                <a:solidFill>
                  <a:srgbClr val="47B000"/>
                </a:solidFill>
                <a:latin typeface="Arial" charset="0"/>
                <a:ea typeface="+mn-ea"/>
                <a:cs typeface="Arial" charset="0"/>
              </a:rPr>
              <a:t>The approach</a:t>
            </a:r>
            <a:endParaRPr lang="el-GR" sz="3800" kern="1200" dirty="0">
              <a:solidFill>
                <a:srgbClr val="47B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6083" y="1772816"/>
            <a:ext cx="4141981" cy="50405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71600" y="4653136"/>
            <a:ext cx="7200800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ollageNov2011_1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78409" r="75874" b="1125"/>
          <a:stretch/>
        </p:blipFill>
        <p:spPr bwMode="auto">
          <a:xfrm>
            <a:off x="5884940" y="1797977"/>
            <a:ext cx="2863524" cy="206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8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71600" y="1772816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1" indent="-344488"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Use a </a:t>
            </a:r>
            <a:r>
              <a:rPr lang="en-US" sz="2400" b="1" kern="0" dirty="0" smtClean="0">
                <a:solidFill>
                  <a:srgbClr val="92D050"/>
                </a:solidFill>
                <a:latin typeface="+mn-lt"/>
                <a:cs typeface="+mn-cs"/>
              </a:rPr>
              <a:t>Smartphone</a:t>
            </a:r>
            <a:endParaRPr lang="en-US" sz="2400" dirty="0" smtClean="0"/>
          </a:p>
          <a:p>
            <a:pPr marL="0" lvl="1" eaLnBrk="1" hangingPunct="1"/>
            <a:endParaRPr lang="en-US" sz="2400" dirty="0" smtClean="0"/>
          </a:p>
          <a:p>
            <a:pPr marL="0" lvl="1" eaLnBrk="1" hangingPunct="1"/>
            <a:endParaRPr lang="en-US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Development of a </a:t>
            </a:r>
            <a:r>
              <a:rPr lang="en-US" sz="2400" b="1" kern="0" dirty="0">
                <a:solidFill>
                  <a:srgbClr val="92D050"/>
                </a:solidFill>
                <a:latin typeface="+mn-lt"/>
                <a:cs typeface="+mn-cs"/>
              </a:rPr>
              <a:t>professional </a:t>
            </a:r>
            <a:endParaRPr lang="en-US" sz="2400" b="1" kern="0" dirty="0" smtClean="0">
              <a:solidFill>
                <a:srgbClr val="92D050"/>
              </a:solidFill>
              <a:latin typeface="+mn-lt"/>
              <a:cs typeface="+mn-cs"/>
            </a:endParaRPr>
          </a:p>
          <a:p>
            <a:pPr marL="0" lvl="1" indent="344488"/>
            <a:r>
              <a:rPr lang="en-US" sz="2400" b="1" kern="0" dirty="0" smtClean="0">
                <a:solidFill>
                  <a:srgbClr val="92D050"/>
                </a:solidFill>
                <a:latin typeface="+mn-lt"/>
                <a:cs typeface="+mn-cs"/>
              </a:rPr>
              <a:t>Portal </a:t>
            </a:r>
            <a:r>
              <a:rPr lang="en-US" sz="2400" dirty="0" smtClean="0"/>
              <a:t>for </a:t>
            </a:r>
            <a:r>
              <a:rPr lang="en-US" sz="2400" u="sng" dirty="0" smtClean="0"/>
              <a:t>evaluation of </a:t>
            </a:r>
          </a:p>
          <a:p>
            <a:pPr marL="0" lvl="1" indent="344488"/>
            <a:r>
              <a:rPr lang="en-US" sz="2400" u="sng" dirty="0" smtClean="0"/>
              <a:t>measurements </a:t>
            </a:r>
            <a:r>
              <a:rPr lang="en-US" sz="2400" dirty="0" smtClean="0"/>
              <a:t>and </a:t>
            </a:r>
            <a:r>
              <a:rPr lang="en-US" sz="2400" u="sng" dirty="0" smtClean="0"/>
              <a:t>personalized</a:t>
            </a:r>
          </a:p>
          <a:p>
            <a:pPr marL="0" lvl="1" indent="344488"/>
            <a:r>
              <a:rPr lang="en-US" sz="2400" u="sng" dirty="0" smtClean="0"/>
              <a:t>behavioural goal setting</a:t>
            </a:r>
            <a:r>
              <a:rPr lang="en-US" sz="2400" dirty="0" smtClean="0"/>
              <a:t> </a:t>
            </a:r>
            <a:endParaRPr lang="en-US" sz="2400" dirty="0"/>
          </a:p>
          <a:p>
            <a:pPr marL="0" lvl="1"/>
            <a:endParaRPr lang="en-US" sz="2400" dirty="0" smtClean="0"/>
          </a:p>
          <a:p>
            <a:pPr marL="0" lvl="1"/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Development of user-friendly system for delivering behavioural </a:t>
            </a:r>
            <a:r>
              <a:rPr lang="en-US" sz="2400" b="1" kern="0" dirty="0">
                <a:solidFill>
                  <a:srgbClr val="92D050"/>
                </a:solidFill>
                <a:latin typeface="+mn-lt"/>
                <a:cs typeface="+mn-cs"/>
              </a:rPr>
              <a:t>feedback</a:t>
            </a:r>
            <a:r>
              <a:rPr lang="en-US" sz="2400" dirty="0" smtClean="0"/>
              <a:t> (</a:t>
            </a:r>
            <a:r>
              <a:rPr lang="en-US" sz="2400" b="1" kern="0" dirty="0">
                <a:solidFill>
                  <a:srgbClr val="92D050"/>
                </a:solidFill>
                <a:latin typeface="+mn-lt"/>
                <a:cs typeface="+mn-cs"/>
              </a:rPr>
              <a:t>real-time</a:t>
            </a:r>
            <a:r>
              <a:rPr lang="en-US" sz="2400" dirty="0" smtClean="0"/>
              <a:t> and </a:t>
            </a:r>
            <a:r>
              <a:rPr lang="en-US" sz="2400" b="1" kern="0" dirty="0">
                <a:solidFill>
                  <a:srgbClr val="92D050"/>
                </a:solidFill>
                <a:latin typeface="+mn-lt"/>
                <a:cs typeface="+mn-cs"/>
              </a:rPr>
              <a:t>report-based</a:t>
            </a:r>
            <a:r>
              <a:rPr lang="en-US" sz="2400" dirty="0" smtClean="0"/>
              <a:t>) to the user, based on the behavioural goal set by the health professional  </a:t>
            </a:r>
            <a:endParaRPr lang="en-US" sz="2400" dirty="0"/>
          </a:p>
          <a:p>
            <a:pPr marL="0" lvl="1"/>
            <a:endParaRPr lang="en-US" sz="24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68354" y="980728"/>
            <a:ext cx="7704856" cy="8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400" kern="0" dirty="0" smtClean="0"/>
              <a:t>Normalizing</a:t>
            </a:r>
            <a:r>
              <a:rPr lang="en-US" sz="2400" b="1" kern="0" dirty="0" smtClean="0"/>
              <a:t> </a:t>
            </a:r>
            <a:r>
              <a:rPr lang="en-US" sz="2400" b="1" kern="0" dirty="0" smtClean="0">
                <a:solidFill>
                  <a:srgbClr val="92D050"/>
                </a:solidFill>
              </a:rPr>
              <a:t>eating </a:t>
            </a:r>
            <a:r>
              <a:rPr lang="en-US" sz="2400" kern="0" dirty="0" smtClean="0"/>
              <a:t>and</a:t>
            </a:r>
            <a:r>
              <a:rPr lang="en-US" sz="2400" b="1" kern="0" dirty="0" smtClean="0">
                <a:solidFill>
                  <a:srgbClr val="92D050"/>
                </a:solidFill>
              </a:rPr>
              <a:t> physical activity </a:t>
            </a:r>
            <a:r>
              <a:rPr lang="en-US" sz="2400" kern="0" dirty="0" smtClean="0"/>
              <a:t>behaviour</a:t>
            </a:r>
            <a:endParaRPr lang="en-US" sz="2400" kern="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39674" y="-27384"/>
            <a:ext cx="54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800" kern="1200" dirty="0" smtClean="0">
                <a:solidFill>
                  <a:srgbClr val="47B000"/>
                </a:solidFill>
                <a:latin typeface="Arial" charset="0"/>
                <a:ea typeface="+mn-ea"/>
                <a:cs typeface="Arial" charset="0"/>
              </a:rPr>
              <a:t>The approach</a:t>
            </a:r>
            <a:endParaRPr lang="el-GR" sz="3800" kern="1200" dirty="0">
              <a:solidFill>
                <a:srgbClr val="47B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6083" y="1772816"/>
            <a:ext cx="4878857" cy="280831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ollageNov2011_1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78409" r="75874" b="1125"/>
          <a:stretch/>
        </p:blipFill>
        <p:spPr bwMode="auto">
          <a:xfrm>
            <a:off x="5884940" y="1797977"/>
            <a:ext cx="2863524" cy="206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484784"/>
            <a:ext cx="7570787" cy="4525963"/>
          </a:xfrm>
        </p:spPr>
        <p:txBody>
          <a:bodyPr/>
          <a:lstStyle/>
          <a:p>
            <a:r>
              <a:rPr lang="en-GB" b="1" i="1" dirty="0" smtClean="0">
                <a:solidFill>
                  <a:srgbClr val="00B050"/>
                </a:solidFill>
              </a:rPr>
              <a:t>Correlate patterns</a:t>
            </a:r>
            <a:r>
              <a:rPr lang="en-GB" i="1" dirty="0" smtClean="0">
                <a:solidFill>
                  <a:srgbClr val="00B050"/>
                </a:solidFill>
              </a:rPr>
              <a:t> </a:t>
            </a:r>
            <a:r>
              <a:rPr lang="en-GB" i="1" dirty="0" smtClean="0"/>
              <a:t>detected on specific recordings of human generated signals </a:t>
            </a:r>
            <a:r>
              <a:rPr lang="en-GB" b="1" i="1" dirty="0" smtClean="0">
                <a:solidFill>
                  <a:srgbClr val="00B050"/>
                </a:solidFill>
              </a:rPr>
              <a:t>to the</a:t>
            </a:r>
            <a:r>
              <a:rPr lang="en-GB" i="1" dirty="0" smtClean="0">
                <a:solidFill>
                  <a:srgbClr val="00B050"/>
                </a:solidFill>
              </a:rPr>
              <a:t> </a:t>
            </a:r>
            <a:r>
              <a:rPr lang="en-GB" b="1" i="1" dirty="0" smtClean="0">
                <a:solidFill>
                  <a:srgbClr val="00B050"/>
                </a:solidFill>
              </a:rPr>
              <a:t>risk</a:t>
            </a:r>
            <a:r>
              <a:rPr lang="en-GB" i="1" dirty="0" smtClean="0">
                <a:solidFill>
                  <a:srgbClr val="00B050"/>
                </a:solidFill>
              </a:rPr>
              <a:t> </a:t>
            </a:r>
            <a:r>
              <a:rPr lang="en-GB" i="1" dirty="0" smtClean="0"/>
              <a:t>of the development or aggravation of eating disorders and obesity </a:t>
            </a:r>
            <a:endParaRPr lang="en-US" dirty="0" smtClean="0"/>
          </a:p>
          <a:p>
            <a:pPr lvl="1"/>
            <a:r>
              <a:rPr lang="en-US" dirty="0" smtClean="0"/>
              <a:t>Eating style during meals</a:t>
            </a:r>
          </a:p>
          <a:p>
            <a:pPr lvl="1"/>
            <a:r>
              <a:rPr lang="en-US" dirty="0" smtClean="0"/>
              <a:t>Daily physical activity patterns</a:t>
            </a:r>
          </a:p>
          <a:p>
            <a:pPr lvl="1"/>
            <a:r>
              <a:rPr lang="en-US" dirty="0" smtClean="0"/>
              <a:t>Meal scheduling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GB" b="1" i="1" dirty="0" smtClean="0">
                <a:solidFill>
                  <a:srgbClr val="00B050"/>
                </a:solidFill>
              </a:rPr>
              <a:t>Automatic evaluation</a:t>
            </a:r>
            <a:r>
              <a:rPr lang="en-GB" i="1" dirty="0" smtClean="0">
                <a:solidFill>
                  <a:srgbClr val="00B050"/>
                </a:solidFill>
              </a:rPr>
              <a:t> </a:t>
            </a:r>
            <a:r>
              <a:rPr lang="en-GB" i="1" dirty="0" smtClean="0"/>
              <a:t>of how close the close the subjects are to reaching their</a:t>
            </a:r>
            <a:r>
              <a:rPr lang="en-GB" b="1" i="1" dirty="0" smtClean="0"/>
              <a:t> </a:t>
            </a:r>
            <a:r>
              <a:rPr lang="en-GB" b="1" i="1" dirty="0" smtClean="0">
                <a:solidFill>
                  <a:srgbClr val="00B050"/>
                </a:solidFill>
              </a:rPr>
              <a:t>goals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Ontology</a:t>
            </a:r>
          </a:p>
          <a:p>
            <a:pPr lvl="1"/>
            <a:r>
              <a:rPr lang="en-US" dirty="0" smtClean="0"/>
              <a:t>Monitoring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39674" y="-27384"/>
            <a:ext cx="54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800" kern="1200" dirty="0" smtClean="0">
                <a:solidFill>
                  <a:srgbClr val="47B000"/>
                </a:solidFill>
                <a:latin typeface="Arial" charset="0"/>
                <a:ea typeface="+mn-ea"/>
                <a:cs typeface="Arial" charset="0"/>
              </a:rPr>
              <a:t>Scientific objectives</a:t>
            </a:r>
            <a:endParaRPr lang="el-GR" sz="3800" kern="1200" dirty="0">
              <a:solidFill>
                <a:srgbClr val="47B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1600" y="1268760"/>
            <a:ext cx="7848872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196752"/>
            <a:ext cx="7570787" cy="4525963"/>
          </a:xfrm>
        </p:spPr>
        <p:txBody>
          <a:bodyPr/>
          <a:lstStyle/>
          <a:p>
            <a:r>
              <a:rPr lang="en-GB" sz="2400" b="1" dirty="0" smtClean="0">
                <a:solidFill>
                  <a:srgbClr val="92D050"/>
                </a:solidFill>
              </a:rPr>
              <a:t>Correlate patterns</a:t>
            </a:r>
            <a:r>
              <a:rPr lang="en-GB" sz="2400" dirty="0" smtClean="0">
                <a:solidFill>
                  <a:srgbClr val="92D050"/>
                </a:solidFill>
              </a:rPr>
              <a:t> </a:t>
            </a:r>
            <a:r>
              <a:rPr lang="en-GB" sz="2400" dirty="0" smtClean="0"/>
              <a:t>detected on specific recordings of human generated signals </a:t>
            </a:r>
            <a:r>
              <a:rPr lang="en-GB" sz="2400" b="1" dirty="0" smtClean="0">
                <a:solidFill>
                  <a:srgbClr val="92D050"/>
                </a:solidFill>
              </a:rPr>
              <a:t>to the</a:t>
            </a:r>
            <a:r>
              <a:rPr lang="en-GB" sz="2400" dirty="0" smtClean="0">
                <a:solidFill>
                  <a:srgbClr val="92D050"/>
                </a:solidFill>
              </a:rPr>
              <a:t> </a:t>
            </a:r>
            <a:r>
              <a:rPr lang="en-GB" sz="2400" b="1" dirty="0" smtClean="0">
                <a:solidFill>
                  <a:srgbClr val="92D050"/>
                </a:solidFill>
              </a:rPr>
              <a:t>risk</a:t>
            </a:r>
            <a:r>
              <a:rPr lang="en-GB" sz="2400" dirty="0" smtClean="0">
                <a:solidFill>
                  <a:srgbClr val="92D050"/>
                </a:solidFill>
              </a:rPr>
              <a:t> </a:t>
            </a:r>
            <a:r>
              <a:rPr lang="en-GB" sz="2400" dirty="0" smtClean="0"/>
              <a:t>of the development or aggravation of eating disorders and obesity </a:t>
            </a:r>
            <a:endParaRPr lang="en-US" sz="2400" dirty="0" smtClean="0"/>
          </a:p>
          <a:p>
            <a:pPr lvl="1"/>
            <a:r>
              <a:rPr lang="en-US" sz="2400" dirty="0" smtClean="0"/>
              <a:t>Eating style during meals</a:t>
            </a:r>
          </a:p>
          <a:p>
            <a:pPr lvl="1"/>
            <a:r>
              <a:rPr lang="en-US" sz="2400" dirty="0" smtClean="0"/>
              <a:t>Daily physical activity patterns</a:t>
            </a:r>
          </a:p>
          <a:p>
            <a:pPr lvl="1"/>
            <a:r>
              <a:rPr lang="en-US" sz="2400" dirty="0" smtClean="0"/>
              <a:t>Meal scheduling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GB" sz="2400" b="1" i="1" dirty="0" smtClean="0">
                <a:solidFill>
                  <a:srgbClr val="00B050"/>
                </a:solidFill>
              </a:rPr>
              <a:t>Automatic evaluation</a:t>
            </a:r>
            <a:r>
              <a:rPr lang="en-GB" sz="2400" i="1" dirty="0" smtClean="0">
                <a:solidFill>
                  <a:srgbClr val="00B050"/>
                </a:solidFill>
              </a:rPr>
              <a:t> </a:t>
            </a:r>
            <a:r>
              <a:rPr lang="en-GB" sz="2400" i="1" dirty="0" smtClean="0"/>
              <a:t>of how close the close the subjects are to reaching their</a:t>
            </a:r>
            <a:r>
              <a:rPr lang="en-GB" sz="2400" b="1" i="1" dirty="0" smtClean="0"/>
              <a:t> </a:t>
            </a:r>
            <a:r>
              <a:rPr lang="en-GB" sz="2400" b="1" i="1" dirty="0" smtClean="0">
                <a:solidFill>
                  <a:srgbClr val="00B050"/>
                </a:solidFill>
              </a:rPr>
              <a:t>goals</a:t>
            </a:r>
            <a:endParaRPr lang="en-US" sz="2400" dirty="0" smtClean="0">
              <a:solidFill>
                <a:srgbClr val="00B050"/>
              </a:solidFill>
            </a:endParaRPr>
          </a:p>
          <a:p>
            <a:pPr lvl="1"/>
            <a:r>
              <a:rPr lang="en-US" sz="2400" dirty="0" smtClean="0"/>
              <a:t>Ontology</a:t>
            </a:r>
          </a:p>
          <a:p>
            <a:pPr lvl="1"/>
            <a:r>
              <a:rPr lang="en-US" sz="2400" dirty="0" smtClean="0"/>
              <a:t>Monitoring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39674" y="-27384"/>
            <a:ext cx="54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800" kern="1200" dirty="0" smtClean="0">
                <a:solidFill>
                  <a:srgbClr val="47B000"/>
                </a:solidFill>
                <a:latin typeface="Arial" charset="0"/>
                <a:ea typeface="+mn-ea"/>
                <a:cs typeface="Arial" charset="0"/>
              </a:rPr>
              <a:t>Scientific objectives</a:t>
            </a:r>
            <a:endParaRPr lang="el-GR" sz="3800" kern="1200" dirty="0">
              <a:solidFill>
                <a:srgbClr val="47B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1600" y="4509120"/>
            <a:ext cx="7200800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43608" y="1196752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2400" b="1" kern="0" dirty="0" smtClean="0">
                <a:solidFill>
                  <a:srgbClr val="92D050"/>
                </a:solidFill>
              </a:rPr>
              <a:t>Correlate patterns</a:t>
            </a:r>
            <a:r>
              <a:rPr lang="en-GB" sz="2400" kern="0" dirty="0" smtClean="0">
                <a:solidFill>
                  <a:srgbClr val="92D050"/>
                </a:solidFill>
              </a:rPr>
              <a:t> </a:t>
            </a:r>
            <a:r>
              <a:rPr lang="en-GB" sz="2400" kern="0" dirty="0" smtClean="0"/>
              <a:t>detected on specific recordings of human generated signals </a:t>
            </a:r>
            <a:r>
              <a:rPr lang="en-GB" sz="2400" b="1" kern="0" dirty="0" smtClean="0">
                <a:solidFill>
                  <a:srgbClr val="92D050"/>
                </a:solidFill>
              </a:rPr>
              <a:t>to the</a:t>
            </a:r>
            <a:r>
              <a:rPr lang="en-GB" sz="2400" kern="0" dirty="0" smtClean="0">
                <a:solidFill>
                  <a:srgbClr val="92D050"/>
                </a:solidFill>
              </a:rPr>
              <a:t> </a:t>
            </a:r>
            <a:r>
              <a:rPr lang="en-GB" sz="2400" b="1" kern="0" dirty="0" smtClean="0">
                <a:solidFill>
                  <a:srgbClr val="92D050"/>
                </a:solidFill>
              </a:rPr>
              <a:t>risk</a:t>
            </a:r>
            <a:r>
              <a:rPr lang="en-GB" sz="2400" kern="0" dirty="0" smtClean="0">
                <a:solidFill>
                  <a:srgbClr val="92D050"/>
                </a:solidFill>
              </a:rPr>
              <a:t> </a:t>
            </a:r>
            <a:r>
              <a:rPr lang="en-GB" sz="2400" kern="0" dirty="0" smtClean="0"/>
              <a:t>of the development or aggravation of eating disorders and obesity </a:t>
            </a:r>
            <a:endParaRPr lang="en-US" sz="2400" kern="0" dirty="0" smtClean="0"/>
          </a:p>
          <a:p>
            <a:pPr lvl="1"/>
            <a:r>
              <a:rPr lang="en-US" sz="2400" kern="0" dirty="0" smtClean="0"/>
              <a:t>Eating style during meals</a:t>
            </a:r>
          </a:p>
          <a:p>
            <a:pPr lvl="1"/>
            <a:r>
              <a:rPr lang="en-US" sz="2400" kern="0" dirty="0" smtClean="0"/>
              <a:t>Daily physical activity patterns</a:t>
            </a:r>
          </a:p>
          <a:p>
            <a:pPr lvl="1"/>
            <a:r>
              <a:rPr lang="en-US" sz="2400" kern="0" dirty="0" smtClean="0"/>
              <a:t>Meal scheduling</a:t>
            </a:r>
          </a:p>
          <a:p>
            <a:pPr marL="457200" lvl="1" indent="0">
              <a:buFontTx/>
              <a:buNone/>
            </a:pPr>
            <a:endParaRPr lang="en-US" sz="2400" kern="0" dirty="0" smtClean="0"/>
          </a:p>
          <a:p>
            <a:r>
              <a:rPr lang="en-GB" sz="2400" b="1" kern="0" dirty="0" smtClean="0">
                <a:solidFill>
                  <a:srgbClr val="92D050"/>
                </a:solidFill>
              </a:rPr>
              <a:t>Automatic evaluation</a:t>
            </a:r>
            <a:r>
              <a:rPr lang="en-GB" sz="2400" kern="0" dirty="0" smtClean="0">
                <a:solidFill>
                  <a:srgbClr val="92D050"/>
                </a:solidFill>
              </a:rPr>
              <a:t> </a:t>
            </a:r>
            <a:r>
              <a:rPr lang="en-GB" sz="2400" kern="0" dirty="0" smtClean="0"/>
              <a:t>of how close the close the subjects are to reaching their</a:t>
            </a:r>
            <a:r>
              <a:rPr lang="en-GB" sz="2400" b="1" kern="0" dirty="0" smtClean="0"/>
              <a:t> </a:t>
            </a:r>
            <a:r>
              <a:rPr lang="en-GB" sz="2400" b="1" kern="0" dirty="0" smtClean="0">
                <a:solidFill>
                  <a:srgbClr val="92D050"/>
                </a:solidFill>
              </a:rPr>
              <a:t>goals</a:t>
            </a:r>
            <a:endParaRPr lang="en-US" sz="2400" kern="0" dirty="0" smtClean="0">
              <a:solidFill>
                <a:srgbClr val="92D050"/>
              </a:solidFill>
            </a:endParaRPr>
          </a:p>
          <a:p>
            <a:pPr lvl="1"/>
            <a:r>
              <a:rPr lang="en-US" sz="2400" kern="0" dirty="0" smtClean="0"/>
              <a:t>Ontology</a:t>
            </a:r>
          </a:p>
          <a:p>
            <a:pPr lvl="1"/>
            <a:r>
              <a:rPr lang="en-US" sz="2400" kern="0" dirty="0" smtClean="0"/>
              <a:t>Monitoring</a:t>
            </a:r>
          </a:p>
          <a:p>
            <a:pPr marL="457200" lvl="1" indent="0">
              <a:buFontTx/>
              <a:buNone/>
            </a:pPr>
            <a:endParaRPr lang="en-US" sz="2400" kern="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39674" y="-27384"/>
            <a:ext cx="54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800" kern="1200" dirty="0" smtClean="0">
                <a:solidFill>
                  <a:srgbClr val="47B000"/>
                </a:solidFill>
                <a:latin typeface="Arial" charset="0"/>
                <a:ea typeface="+mn-ea"/>
                <a:cs typeface="Arial" charset="0"/>
              </a:rPr>
              <a:t>Scientific objectives</a:t>
            </a:r>
            <a:endParaRPr lang="el-GR" sz="3800" kern="1200" dirty="0">
              <a:solidFill>
                <a:srgbClr val="47B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7701610" cy="280831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639674" y="-27384"/>
            <a:ext cx="61726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800" dirty="0">
                <a:solidFill>
                  <a:srgbClr val="47B000"/>
                </a:solidFill>
                <a:latin typeface="Arial" charset="0"/>
                <a:ea typeface="+mn-ea"/>
                <a:cs typeface="Arial" charset="0"/>
              </a:rPr>
              <a:t>Technological objectives</a:t>
            </a:r>
            <a:endParaRPr lang="el-GR" sz="3800" kern="1200" dirty="0">
              <a:solidFill>
                <a:srgbClr val="47B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1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43608" y="1124744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u="sng" kern="0" dirty="0"/>
              <a:t>Design</a:t>
            </a:r>
            <a:r>
              <a:rPr lang="en-US" sz="2400" kern="0" dirty="0"/>
              <a:t> and </a:t>
            </a:r>
            <a:r>
              <a:rPr lang="en-US" sz="2400" u="sng" kern="0" dirty="0"/>
              <a:t>integration</a:t>
            </a:r>
            <a:r>
              <a:rPr lang="en-US" sz="2400" kern="0" dirty="0"/>
              <a:t> of </a:t>
            </a:r>
            <a:r>
              <a:rPr lang="en-US" sz="2400" b="1" kern="0" dirty="0">
                <a:solidFill>
                  <a:srgbClr val="92D050"/>
                </a:solidFill>
              </a:rPr>
              <a:t>sensors</a:t>
            </a:r>
            <a:r>
              <a:rPr lang="en-US" sz="2400" kern="0" dirty="0"/>
              <a:t> that capture eating behaviour and activity patterns </a:t>
            </a:r>
            <a:endParaRPr lang="en-US" sz="2400" kern="0" dirty="0" smtClean="0"/>
          </a:p>
          <a:p>
            <a:pPr marL="0" indent="0">
              <a:buNone/>
            </a:pPr>
            <a:endParaRPr lang="en-US" sz="800" kern="0" dirty="0" smtClean="0"/>
          </a:p>
          <a:p>
            <a:r>
              <a:rPr lang="en-US" sz="2400" u="sng" kern="0" dirty="0"/>
              <a:t>Design</a:t>
            </a:r>
            <a:r>
              <a:rPr lang="en-US" sz="2400" kern="0" dirty="0"/>
              <a:t> and </a:t>
            </a:r>
            <a:r>
              <a:rPr lang="en-US" sz="2400" u="sng" kern="0" dirty="0"/>
              <a:t>implementation</a:t>
            </a:r>
            <a:r>
              <a:rPr lang="en-US" sz="2400" kern="0" dirty="0"/>
              <a:t> of a personalised monitoring and guidance platform</a:t>
            </a:r>
          </a:p>
          <a:p>
            <a:pPr marL="457200" lvl="1" indent="0">
              <a:buFontTx/>
              <a:buNone/>
            </a:pPr>
            <a:endParaRPr lang="en-US" sz="2400" kern="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39674" y="-27384"/>
            <a:ext cx="61726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800" dirty="0">
                <a:solidFill>
                  <a:srgbClr val="47B000"/>
                </a:solidFill>
                <a:latin typeface="Arial" charset="0"/>
                <a:cs typeface="Arial" charset="0"/>
              </a:rPr>
              <a:t>Technological objectives</a:t>
            </a:r>
            <a:endParaRPr lang="el-GR" sz="3800" dirty="0">
              <a:solidFill>
                <a:srgbClr val="47B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2348880"/>
            <a:ext cx="7200800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765" y="2996952"/>
            <a:ext cx="4135984" cy="376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765" y="2996952"/>
            <a:ext cx="4135984" cy="376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292" y="2840963"/>
            <a:ext cx="5114005" cy="391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639674" y="-27384"/>
            <a:ext cx="61726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800" dirty="0">
                <a:solidFill>
                  <a:srgbClr val="47B000"/>
                </a:solidFill>
                <a:latin typeface="Arial" charset="0"/>
                <a:cs typeface="Arial" charset="0"/>
              </a:rPr>
              <a:t>Technological objectives</a:t>
            </a:r>
            <a:endParaRPr lang="el-GR" sz="3800" dirty="0">
              <a:solidFill>
                <a:srgbClr val="47B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43608" y="1124744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u="sng" kern="0" dirty="0"/>
              <a:t>Design</a:t>
            </a:r>
            <a:r>
              <a:rPr lang="en-US" sz="2400" kern="0" dirty="0"/>
              <a:t> and </a:t>
            </a:r>
            <a:r>
              <a:rPr lang="en-US" sz="2400" u="sng" kern="0" dirty="0"/>
              <a:t>integration</a:t>
            </a:r>
            <a:r>
              <a:rPr lang="en-US" sz="2400" kern="0" dirty="0"/>
              <a:t> of </a:t>
            </a:r>
            <a:r>
              <a:rPr lang="en-US" sz="2400" b="1" kern="0" dirty="0">
                <a:solidFill>
                  <a:srgbClr val="92D050"/>
                </a:solidFill>
              </a:rPr>
              <a:t>sensors</a:t>
            </a:r>
            <a:r>
              <a:rPr lang="en-US" sz="2400" kern="0" dirty="0"/>
              <a:t> that capture eating behaviour and activity patterns </a:t>
            </a:r>
            <a:endParaRPr lang="en-US" sz="2400" kern="0" dirty="0" smtClean="0"/>
          </a:p>
          <a:p>
            <a:pPr marL="0" indent="0">
              <a:buNone/>
            </a:pPr>
            <a:endParaRPr lang="en-US" sz="800" kern="0" dirty="0" smtClean="0"/>
          </a:p>
          <a:p>
            <a:r>
              <a:rPr lang="en-US" sz="2400" u="sng" kern="0" dirty="0"/>
              <a:t>Design</a:t>
            </a:r>
            <a:r>
              <a:rPr lang="en-US" sz="2400" kern="0" dirty="0"/>
              <a:t> and </a:t>
            </a:r>
            <a:r>
              <a:rPr lang="en-US" sz="2400" u="sng" kern="0" dirty="0"/>
              <a:t>implementation</a:t>
            </a:r>
            <a:r>
              <a:rPr lang="en-US" sz="2400" kern="0" dirty="0"/>
              <a:t> of a </a:t>
            </a:r>
            <a:r>
              <a:rPr lang="en-US" sz="2400" b="1" kern="0" dirty="0">
                <a:solidFill>
                  <a:srgbClr val="92D050"/>
                </a:solidFill>
              </a:rPr>
              <a:t>personalised monitoring</a:t>
            </a:r>
            <a:r>
              <a:rPr lang="en-US" sz="2400" kern="0" dirty="0"/>
              <a:t> and </a:t>
            </a:r>
            <a:r>
              <a:rPr lang="en-US" sz="2400" b="1" kern="0" dirty="0">
                <a:solidFill>
                  <a:srgbClr val="92D050"/>
                </a:solidFill>
              </a:rPr>
              <a:t>guidance platform</a:t>
            </a:r>
          </a:p>
          <a:p>
            <a:pPr marL="457200" lvl="1" indent="0">
              <a:buFontTx/>
              <a:buNone/>
            </a:pPr>
            <a:endParaRPr lang="en-US" sz="2400" kern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30928" y="1052736"/>
            <a:ext cx="7200800" cy="111612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639674" y="-27384"/>
            <a:ext cx="61726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800" dirty="0" smtClean="0">
                <a:solidFill>
                  <a:srgbClr val="47B000"/>
                </a:solidFill>
                <a:latin typeface="Arial" charset="0"/>
                <a:cs typeface="Arial" charset="0"/>
              </a:rPr>
              <a:t>Indented uses</a:t>
            </a:r>
          </a:p>
        </p:txBody>
      </p:sp>
    </p:spTree>
    <p:extLst>
      <p:ext uri="{BB962C8B-B14F-4D97-AF65-F5344CB8AC3E}">
        <p14:creationId xmlns:p14="http://schemas.microsoft.com/office/powerpoint/2010/main" val="358364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639674" y="-27384"/>
            <a:ext cx="5472608" cy="1143000"/>
          </a:xfrm>
        </p:spPr>
        <p:txBody>
          <a:bodyPr/>
          <a:lstStyle/>
          <a:p>
            <a:pPr eaLnBrk="1" hangingPunct="1"/>
            <a:r>
              <a:rPr lang="en-US" sz="3800" kern="1200" dirty="0">
                <a:solidFill>
                  <a:srgbClr val="47B000"/>
                </a:solidFill>
                <a:latin typeface="Arial" charset="0"/>
                <a:ea typeface="+mn-ea"/>
                <a:cs typeface="Arial" charset="0"/>
              </a:rPr>
              <a:t>Aims</a:t>
            </a:r>
            <a:endParaRPr lang="el-GR" sz="3800" kern="1200" dirty="0">
              <a:solidFill>
                <a:srgbClr val="47B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22" y="1630029"/>
            <a:ext cx="3484478" cy="272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0" y="198884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  <a:cs typeface="+mn-cs"/>
              </a:rPr>
              <a:t>SPLENDID </a:t>
            </a:r>
            <a:r>
              <a:rPr lang="en-US" sz="2400" dirty="0">
                <a:latin typeface="+mn-lt"/>
                <a:cs typeface="+mn-cs"/>
              </a:rPr>
              <a:t>will offer </a:t>
            </a:r>
            <a:r>
              <a:rPr lang="en-US" sz="2400" b="1" dirty="0">
                <a:solidFill>
                  <a:srgbClr val="00B050"/>
                </a:solidFill>
                <a:latin typeface="+mn-lt"/>
                <a:cs typeface="+mn-cs"/>
              </a:rPr>
              <a:t>personalized services</a:t>
            </a:r>
            <a:r>
              <a:rPr lang="en-US" sz="2400" dirty="0">
                <a:latin typeface="+mn-lt"/>
                <a:cs typeface="+mn-cs"/>
              </a:rPr>
              <a:t> guiding </a:t>
            </a:r>
            <a:r>
              <a:rPr lang="en-US" sz="2400" u="sng" dirty="0">
                <a:latin typeface="+mn-lt"/>
                <a:cs typeface="+mn-cs"/>
              </a:rPr>
              <a:t>adolescents</a:t>
            </a:r>
            <a:r>
              <a:rPr lang="en-US" sz="2400" dirty="0">
                <a:latin typeface="+mn-lt"/>
                <a:cs typeface="+mn-cs"/>
              </a:rPr>
              <a:t> and </a:t>
            </a:r>
            <a:r>
              <a:rPr lang="en-US" sz="2400" u="sng" dirty="0">
                <a:latin typeface="+mn-lt"/>
                <a:cs typeface="+mn-cs"/>
              </a:rPr>
              <a:t>young </a:t>
            </a:r>
            <a:r>
              <a:rPr lang="en-US" sz="2400" u="sng" dirty="0" smtClean="0">
                <a:latin typeface="+mn-lt"/>
                <a:cs typeface="+mn-cs"/>
              </a:rPr>
              <a:t>adults </a:t>
            </a:r>
            <a:r>
              <a:rPr lang="en-US" sz="2400" dirty="0" smtClean="0">
                <a:latin typeface="+mn-lt"/>
                <a:cs typeface="+mn-cs"/>
              </a:rPr>
              <a:t>to </a:t>
            </a:r>
            <a:r>
              <a:rPr lang="en-US" sz="2400" dirty="0">
                <a:latin typeface="+mn-lt"/>
                <a:cs typeface="+mn-cs"/>
              </a:rPr>
              <a:t>adopt </a:t>
            </a:r>
            <a:r>
              <a:rPr lang="en-US" sz="2400" dirty="0" smtClean="0">
                <a:latin typeface="+mn-lt"/>
                <a:cs typeface="+mn-cs"/>
              </a:rPr>
              <a:t>healthy </a:t>
            </a:r>
            <a:r>
              <a:rPr lang="en-US" sz="2400" b="1" dirty="0">
                <a:solidFill>
                  <a:srgbClr val="92D050"/>
                </a:solidFill>
                <a:latin typeface="+mn-lt"/>
                <a:cs typeface="+mn-cs"/>
              </a:rPr>
              <a:t>eating</a:t>
            </a:r>
            <a:r>
              <a:rPr lang="en-US" sz="2400" dirty="0">
                <a:latin typeface="+mn-lt"/>
                <a:cs typeface="+mn-cs"/>
              </a:rPr>
              <a:t> and </a:t>
            </a:r>
            <a:r>
              <a:rPr lang="en-US" sz="2400" b="1" dirty="0">
                <a:solidFill>
                  <a:srgbClr val="92D050"/>
                </a:solidFill>
                <a:latin typeface="+mn-lt"/>
                <a:cs typeface="+mn-cs"/>
              </a:rPr>
              <a:t>activity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dirty="0">
                <a:latin typeface="+mn-lt"/>
                <a:cs typeface="+mn-cs"/>
              </a:rPr>
              <a:t>behaviors, preventing the onset </a:t>
            </a:r>
            <a:r>
              <a:rPr lang="en-US" sz="2400" dirty="0" smtClean="0">
                <a:latin typeface="+mn-lt"/>
                <a:cs typeface="+mn-cs"/>
              </a:rPr>
              <a:t>of</a:t>
            </a:r>
            <a:r>
              <a:rPr lang="en-US" sz="2400" dirty="0">
                <a:latin typeface="+mn-lt"/>
                <a:cs typeface="+mn-cs"/>
              </a:rPr>
              <a:t> </a:t>
            </a:r>
            <a:r>
              <a:rPr lang="en-US" sz="2400" b="1" dirty="0">
                <a:solidFill>
                  <a:srgbClr val="92D050"/>
                </a:solidFill>
                <a:latin typeface="+mn-lt"/>
                <a:cs typeface="+mn-cs"/>
              </a:rPr>
              <a:t>obesity</a:t>
            </a:r>
            <a:r>
              <a:rPr lang="en-US" sz="2400" dirty="0">
                <a:latin typeface="+mn-lt"/>
                <a:cs typeface="+mn-cs"/>
              </a:rPr>
              <a:t> and </a:t>
            </a:r>
            <a:r>
              <a:rPr lang="en-US" sz="2400" b="1" dirty="0">
                <a:solidFill>
                  <a:srgbClr val="92D050"/>
                </a:solidFill>
                <a:latin typeface="+mn-lt"/>
                <a:cs typeface="+mn-cs"/>
              </a:rPr>
              <a:t>eating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639674" y="-27384"/>
            <a:ext cx="61726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800" dirty="0" smtClean="0">
                <a:solidFill>
                  <a:srgbClr val="47B000"/>
                </a:solidFill>
                <a:latin typeface="Arial" charset="0"/>
                <a:cs typeface="Arial" charset="0"/>
              </a:rPr>
              <a:t>Indented uses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43607" y="1115616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/>
              <a:t>A</a:t>
            </a:r>
            <a:r>
              <a:rPr lang="en-US" sz="2400" kern="0" dirty="0" smtClean="0"/>
              <a:t>s </a:t>
            </a:r>
            <a:r>
              <a:rPr lang="en-US" sz="2400" kern="0" dirty="0"/>
              <a:t>a </a:t>
            </a:r>
            <a:r>
              <a:rPr lang="en-US" sz="2400" b="1" kern="0" dirty="0">
                <a:solidFill>
                  <a:srgbClr val="92D050"/>
                </a:solidFill>
              </a:rPr>
              <a:t>school screening </a:t>
            </a:r>
            <a:r>
              <a:rPr lang="en-US" sz="2400" b="1" kern="0" dirty="0" smtClean="0">
                <a:solidFill>
                  <a:srgbClr val="92D050"/>
                </a:solidFill>
              </a:rPr>
              <a:t>programme </a:t>
            </a:r>
            <a:r>
              <a:rPr lang="en-US" sz="2400" kern="0" dirty="0"/>
              <a:t>(adolescents) </a:t>
            </a:r>
          </a:p>
          <a:p>
            <a:pPr marL="0" indent="0">
              <a:buNone/>
            </a:pPr>
            <a:endParaRPr lang="en-US" sz="2400" b="1" kern="0" dirty="0">
              <a:solidFill>
                <a:srgbClr val="92D050"/>
              </a:solidFill>
            </a:endParaRPr>
          </a:p>
          <a:p>
            <a:r>
              <a:rPr lang="en-US" sz="2400" kern="0" dirty="0"/>
              <a:t>A</a:t>
            </a:r>
            <a:r>
              <a:rPr lang="en-US" sz="2400" kern="0" dirty="0" smtClean="0"/>
              <a:t>s </a:t>
            </a:r>
            <a:r>
              <a:rPr lang="en-US" sz="2400" kern="0" dirty="0"/>
              <a:t>a </a:t>
            </a:r>
            <a:r>
              <a:rPr lang="en-US" sz="2400" b="1" kern="0" dirty="0">
                <a:solidFill>
                  <a:srgbClr val="92D050"/>
                </a:solidFill>
              </a:rPr>
              <a:t>consumer lifestyle management </a:t>
            </a:r>
            <a:r>
              <a:rPr lang="en-US" sz="2400" b="1" kern="0" dirty="0" smtClean="0">
                <a:solidFill>
                  <a:srgbClr val="92D050"/>
                </a:solidFill>
              </a:rPr>
              <a:t>service </a:t>
            </a:r>
            <a:r>
              <a:rPr lang="en-US" sz="2400" kern="0" dirty="0" smtClean="0"/>
              <a:t>(young adults) </a:t>
            </a:r>
            <a:endParaRPr lang="en-US" sz="2400" b="1" kern="0" dirty="0">
              <a:solidFill>
                <a:srgbClr val="92D050"/>
              </a:solidFill>
            </a:endParaRPr>
          </a:p>
          <a:p>
            <a:pPr marL="457200" lvl="1" indent="0">
              <a:buFontTx/>
              <a:buNone/>
            </a:pPr>
            <a:endParaRPr lang="en-US" sz="2400" kern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043608" y="2132856"/>
            <a:ext cx="7344816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56707"/>
            <a:ext cx="559106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639674" y="-27384"/>
            <a:ext cx="61726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800" dirty="0" smtClean="0">
                <a:solidFill>
                  <a:srgbClr val="47B000"/>
                </a:solidFill>
                <a:latin typeface="Arial" charset="0"/>
                <a:cs typeface="Arial" charset="0"/>
              </a:rPr>
              <a:t>Indented uses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43607" y="1115616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/>
              <a:t>A</a:t>
            </a:r>
            <a:r>
              <a:rPr lang="en-US" sz="2400" kern="0" dirty="0" smtClean="0"/>
              <a:t>s </a:t>
            </a:r>
            <a:r>
              <a:rPr lang="en-US" sz="2400" kern="0" dirty="0"/>
              <a:t>a </a:t>
            </a:r>
            <a:r>
              <a:rPr lang="en-US" sz="2400" b="1" kern="0" dirty="0">
                <a:solidFill>
                  <a:srgbClr val="92D050"/>
                </a:solidFill>
              </a:rPr>
              <a:t>school screening </a:t>
            </a:r>
            <a:r>
              <a:rPr lang="en-US" sz="2400" b="1" kern="0" dirty="0" smtClean="0">
                <a:solidFill>
                  <a:srgbClr val="92D050"/>
                </a:solidFill>
              </a:rPr>
              <a:t>programme </a:t>
            </a:r>
            <a:r>
              <a:rPr lang="en-US" sz="2400" kern="0" dirty="0"/>
              <a:t>(adolescents) </a:t>
            </a:r>
          </a:p>
          <a:p>
            <a:pPr marL="0" indent="0">
              <a:buNone/>
            </a:pPr>
            <a:endParaRPr lang="en-US" sz="800" b="1" kern="0" dirty="0">
              <a:solidFill>
                <a:srgbClr val="92D050"/>
              </a:solidFill>
            </a:endParaRPr>
          </a:p>
          <a:p>
            <a:r>
              <a:rPr lang="en-US" sz="2400" kern="0" dirty="0"/>
              <a:t>A</a:t>
            </a:r>
            <a:r>
              <a:rPr lang="en-US" sz="2400" kern="0" dirty="0" smtClean="0"/>
              <a:t>s </a:t>
            </a:r>
            <a:r>
              <a:rPr lang="en-US" sz="2400" kern="0" dirty="0"/>
              <a:t>a </a:t>
            </a:r>
            <a:r>
              <a:rPr lang="en-US" sz="2400" b="1" kern="0" dirty="0">
                <a:solidFill>
                  <a:srgbClr val="92D050"/>
                </a:solidFill>
              </a:rPr>
              <a:t>consumer lifestyle management </a:t>
            </a:r>
            <a:r>
              <a:rPr lang="en-US" sz="2400" b="1" kern="0" dirty="0" smtClean="0">
                <a:solidFill>
                  <a:srgbClr val="92D050"/>
                </a:solidFill>
              </a:rPr>
              <a:t>service </a:t>
            </a:r>
            <a:r>
              <a:rPr lang="en-US" sz="2400" kern="0" dirty="0" smtClean="0"/>
              <a:t>(young adults) </a:t>
            </a:r>
            <a:endParaRPr lang="en-US" sz="2400" b="1" kern="0" dirty="0">
              <a:solidFill>
                <a:srgbClr val="92D050"/>
              </a:solidFill>
            </a:endParaRPr>
          </a:p>
          <a:p>
            <a:pPr marL="457200" lvl="1" indent="0">
              <a:buFontTx/>
              <a:buNone/>
            </a:pPr>
            <a:endParaRPr lang="en-US" sz="2400" kern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053609" y="1108184"/>
            <a:ext cx="7344816" cy="80864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56707"/>
            <a:ext cx="559106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72" y="2948018"/>
            <a:ext cx="5607596" cy="312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7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229242" y="2810793"/>
            <a:ext cx="0" cy="1244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H="1">
            <a:off x="4155004" y="2261518"/>
            <a:ext cx="25400" cy="19605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7096642" y="1734468"/>
            <a:ext cx="20637" cy="24177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2 Flecha derecha"/>
          <p:cNvSpPr/>
          <p:nvPr/>
        </p:nvSpPr>
        <p:spPr>
          <a:xfrm>
            <a:off x="1228668" y="4005659"/>
            <a:ext cx="7560000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4 Elipse"/>
          <p:cNvSpPr/>
          <p:nvPr/>
        </p:nvSpPr>
        <p:spPr bwMode="auto">
          <a:xfrm>
            <a:off x="1155820" y="4065091"/>
            <a:ext cx="228600" cy="228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s-ES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8" name="4 Elipse"/>
          <p:cNvSpPr/>
          <p:nvPr/>
        </p:nvSpPr>
        <p:spPr bwMode="auto">
          <a:xfrm>
            <a:off x="2439388" y="4065091"/>
            <a:ext cx="228600" cy="228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s-ES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20" name="4 Elipse"/>
          <p:cNvSpPr/>
          <p:nvPr/>
        </p:nvSpPr>
        <p:spPr bwMode="auto">
          <a:xfrm>
            <a:off x="4108148" y="4065091"/>
            <a:ext cx="228600" cy="228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s-ES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22" name="4 Elipse"/>
          <p:cNvSpPr/>
          <p:nvPr/>
        </p:nvSpPr>
        <p:spPr bwMode="auto">
          <a:xfrm>
            <a:off x="5262037" y="4065091"/>
            <a:ext cx="228600" cy="228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s-ES">
              <a:solidFill>
                <a:schemeClr val="tx1"/>
              </a:solidFill>
              <a:latin typeface="Arial Unicode MS" pitchFamily="34" charset="-128"/>
            </a:endParaRPr>
          </a:p>
        </p:txBody>
      </p:sp>
      <p:grpSp>
        <p:nvGrpSpPr>
          <p:cNvPr id="21524" name="21 Grupo"/>
          <p:cNvGrpSpPr>
            <a:grpSpLocks/>
          </p:cNvGrpSpPr>
          <p:nvPr/>
        </p:nvGrpSpPr>
        <p:grpSpPr bwMode="auto">
          <a:xfrm>
            <a:off x="845067" y="4222080"/>
            <a:ext cx="6886575" cy="647700"/>
            <a:chOff x="805096" y="2460982"/>
            <a:chExt cx="6886182" cy="717408"/>
          </a:xfrm>
        </p:grpSpPr>
        <p:sp>
          <p:nvSpPr>
            <p:cNvPr id="24" name="12 CuadroTexto"/>
            <p:cNvSpPr txBox="1"/>
            <p:nvPr/>
          </p:nvSpPr>
          <p:spPr>
            <a:xfrm>
              <a:off x="805096" y="2460982"/>
              <a:ext cx="670560" cy="64734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en-US" sz="1600" b="1" dirty="0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Oct</a:t>
              </a:r>
            </a:p>
            <a:p>
              <a:pPr algn="ctr" eaLnBrk="0" hangingPunct="0">
                <a:defRPr/>
              </a:pPr>
              <a:r>
                <a:rPr lang="en-US" sz="1600" b="1" dirty="0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2013</a:t>
              </a:r>
              <a:endParaRPr lang="en-US" sz="16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12 CuadroTexto"/>
            <p:cNvSpPr txBox="1"/>
            <p:nvPr/>
          </p:nvSpPr>
          <p:spPr>
            <a:xfrm>
              <a:off x="2172802" y="2460982"/>
              <a:ext cx="671006" cy="64734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en-US" sz="1600" b="1" dirty="0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Jun</a:t>
              </a:r>
            </a:p>
            <a:p>
              <a:pPr algn="ctr" eaLnBrk="0" hangingPunct="0">
                <a:defRPr/>
              </a:pPr>
              <a:r>
                <a:rPr lang="en-US" sz="1600" b="1" dirty="0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2014</a:t>
              </a:r>
              <a:endParaRPr lang="en-US" sz="16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12 CuadroTexto"/>
            <p:cNvSpPr txBox="1"/>
            <p:nvPr/>
          </p:nvSpPr>
          <p:spPr>
            <a:xfrm>
              <a:off x="2965560" y="2460982"/>
              <a:ext cx="669887" cy="37453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endParaRPr lang="en-US" sz="16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12 CuadroTexto"/>
            <p:cNvSpPr txBox="1"/>
            <p:nvPr/>
          </p:nvSpPr>
          <p:spPr>
            <a:xfrm>
              <a:off x="3779912" y="2460982"/>
              <a:ext cx="671006" cy="64734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en-US" sz="1600" b="1" dirty="0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Dec</a:t>
              </a:r>
            </a:p>
            <a:p>
              <a:pPr algn="ctr" eaLnBrk="0" hangingPunct="0">
                <a:defRPr/>
              </a:pPr>
              <a:r>
                <a:rPr lang="en-US" sz="1600" b="1" dirty="0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2014</a:t>
              </a:r>
              <a:endParaRPr lang="en-US" sz="16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12 CuadroTexto"/>
            <p:cNvSpPr txBox="1"/>
            <p:nvPr/>
          </p:nvSpPr>
          <p:spPr>
            <a:xfrm>
              <a:off x="7020272" y="2531050"/>
              <a:ext cx="671006" cy="64734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en-US" sz="1600" b="1" dirty="0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Feb</a:t>
              </a:r>
            </a:p>
            <a:p>
              <a:pPr algn="ctr" eaLnBrk="0" hangingPunct="0">
                <a:defRPr/>
              </a:pPr>
              <a:r>
                <a:rPr lang="en-US" sz="1600" b="1" dirty="0" smtClean="0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2016</a:t>
              </a:r>
              <a:endParaRPr lang="en-US" sz="16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3 Proceso"/>
          <p:cNvSpPr/>
          <p:nvPr/>
        </p:nvSpPr>
        <p:spPr bwMode="auto">
          <a:xfrm>
            <a:off x="1227828" y="3612193"/>
            <a:ext cx="2880000" cy="288000"/>
          </a:xfrm>
          <a:prstGeom prst="flowChartProcess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0" bIns="0"/>
          <a:lstStyle/>
          <a:p>
            <a:pPr algn="ctr" eaLnBrk="0" hangingPunct="0">
              <a:defRPr/>
            </a:pPr>
            <a:r>
              <a:rPr lang="es-ES" sz="2000" dirty="0">
                <a:solidFill>
                  <a:schemeClr val="tx1"/>
                </a:solidFill>
                <a:latin typeface="Arial Unicode MS" pitchFamily="34" charset="-128"/>
              </a:rPr>
              <a:t>v1</a:t>
            </a:r>
          </a:p>
        </p:txBody>
      </p:sp>
      <p:sp>
        <p:nvSpPr>
          <p:cNvPr id="34" name="20 Proceso"/>
          <p:cNvSpPr/>
          <p:nvPr/>
        </p:nvSpPr>
        <p:spPr bwMode="auto">
          <a:xfrm>
            <a:off x="4181988" y="3611355"/>
            <a:ext cx="1080000" cy="288000"/>
          </a:xfrm>
          <a:prstGeom prst="flowChartProcess">
            <a:avLst/>
          </a:prstGeom>
          <a:solidFill>
            <a:srgbClr val="9AB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1600" b="1" dirty="0" smtClean="0">
                <a:solidFill>
                  <a:srgbClr val="1D71B8"/>
                </a:solidFill>
                <a:latin typeface="Arial Unicode MS" pitchFamily="34" charset="-128"/>
              </a:rPr>
              <a:t>Pilot 1</a:t>
            </a:r>
            <a:endParaRPr lang="en-US" sz="1600" b="1" dirty="0">
              <a:solidFill>
                <a:srgbClr val="1D71B8"/>
              </a:solidFill>
              <a:latin typeface="Arial Unicode MS" pitchFamily="34" charset="-128"/>
            </a:endParaRPr>
          </a:p>
        </p:txBody>
      </p:sp>
      <p:sp>
        <p:nvSpPr>
          <p:cNvPr id="41" name="43 Llamada rectangular"/>
          <p:cNvSpPr/>
          <p:nvPr/>
        </p:nvSpPr>
        <p:spPr>
          <a:xfrm>
            <a:off x="4667767" y="5249193"/>
            <a:ext cx="1754187" cy="268287"/>
          </a:xfrm>
          <a:prstGeom prst="wedgeRectCallout">
            <a:avLst>
              <a:gd name="adj1" fmla="val 4987"/>
              <a:gd name="adj2" fmla="val -230296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1st workshop</a:t>
            </a:r>
            <a:endParaRPr lang="en-US" sz="1200" dirty="0"/>
          </a:p>
        </p:txBody>
      </p:sp>
      <p:sp>
        <p:nvSpPr>
          <p:cNvPr id="42" name="4 Elipse"/>
          <p:cNvSpPr/>
          <p:nvPr/>
        </p:nvSpPr>
        <p:spPr bwMode="auto">
          <a:xfrm>
            <a:off x="8559619" y="4065091"/>
            <a:ext cx="228600" cy="228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s-ES">
              <a:solidFill>
                <a:schemeClr val="tx1"/>
              </a:solidFill>
              <a:latin typeface="Arial Unicode MS" pitchFamily="34" charset="-128"/>
            </a:endParaRPr>
          </a:p>
        </p:txBody>
      </p:sp>
      <p:cxnSp>
        <p:nvCxnSpPr>
          <p:cNvPr id="43" name="45 Conector recto"/>
          <p:cNvCxnSpPr/>
          <p:nvPr/>
        </p:nvCxnSpPr>
        <p:spPr>
          <a:xfrm>
            <a:off x="8788917" y="1364580"/>
            <a:ext cx="0" cy="28146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12 CuadroTexto"/>
          <p:cNvSpPr txBox="1"/>
          <p:nvPr/>
        </p:nvSpPr>
        <p:spPr>
          <a:xfrm>
            <a:off x="8437498" y="4284980"/>
            <a:ext cx="67100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s-ES" sz="16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Sept</a:t>
            </a:r>
          </a:p>
          <a:p>
            <a:pPr algn="ctr" eaLnBrk="0" hangingPunct="0">
              <a:defRPr/>
            </a:pPr>
            <a:r>
              <a:rPr lang="es-ES" sz="16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45" name="4 Elipse"/>
          <p:cNvSpPr/>
          <p:nvPr/>
        </p:nvSpPr>
        <p:spPr bwMode="auto">
          <a:xfrm>
            <a:off x="7047900" y="4065091"/>
            <a:ext cx="228600" cy="228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s-ES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46" name="12 CuadroTexto"/>
          <p:cNvSpPr txBox="1"/>
          <p:nvPr/>
        </p:nvSpPr>
        <p:spPr>
          <a:xfrm>
            <a:off x="5188268" y="4284980"/>
            <a:ext cx="67100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s-ES" sz="16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Sept</a:t>
            </a:r>
          </a:p>
          <a:p>
            <a:pPr algn="ctr" eaLnBrk="0" hangingPunct="0">
              <a:defRPr/>
            </a:pPr>
            <a:r>
              <a:rPr lang="es-ES" sz="16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48" name="50 Llamada rectangular"/>
          <p:cNvSpPr/>
          <p:nvPr/>
        </p:nvSpPr>
        <p:spPr>
          <a:xfrm>
            <a:off x="7096642" y="5257130"/>
            <a:ext cx="1692275" cy="268288"/>
          </a:xfrm>
          <a:prstGeom prst="wedgeRectCallout">
            <a:avLst>
              <a:gd name="adj1" fmla="val 27453"/>
              <a:gd name="adj2" fmla="val -234399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Final Workshop</a:t>
            </a:r>
            <a:endParaRPr lang="en-US" sz="1200" dirty="0"/>
          </a:p>
        </p:txBody>
      </p:sp>
      <p:sp>
        <p:nvSpPr>
          <p:cNvPr id="50" name="3 Proceso"/>
          <p:cNvSpPr/>
          <p:nvPr/>
        </p:nvSpPr>
        <p:spPr bwMode="auto">
          <a:xfrm>
            <a:off x="4183564" y="3213571"/>
            <a:ext cx="2880000" cy="288000"/>
          </a:xfrm>
          <a:prstGeom prst="flowChartProcess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0" bIns="0"/>
          <a:lstStyle/>
          <a:p>
            <a:pPr algn="ctr" eaLnBrk="0" hangingPunct="0">
              <a:defRPr/>
            </a:pPr>
            <a:r>
              <a:rPr lang="es-ES" sz="2000" dirty="0">
                <a:solidFill>
                  <a:schemeClr val="tx1"/>
                </a:solidFill>
                <a:latin typeface="Arial Unicode MS" pitchFamily="34" charset="-128"/>
              </a:rPr>
              <a:t>v2</a:t>
            </a:r>
          </a:p>
        </p:txBody>
      </p:sp>
      <p:sp>
        <p:nvSpPr>
          <p:cNvPr id="51" name="3 Proceso"/>
          <p:cNvSpPr/>
          <p:nvPr/>
        </p:nvSpPr>
        <p:spPr bwMode="auto">
          <a:xfrm>
            <a:off x="7117804" y="2781523"/>
            <a:ext cx="1670864" cy="288000"/>
          </a:xfrm>
          <a:prstGeom prst="flowChartProcess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0" bIns="0"/>
          <a:lstStyle/>
          <a:p>
            <a:pPr algn="ctr" eaLnBrk="0" hangingPunct="0">
              <a:defRPr/>
            </a:pPr>
            <a:r>
              <a:rPr lang="es-ES" sz="2000" dirty="0">
                <a:solidFill>
                  <a:schemeClr val="tx1"/>
                </a:solidFill>
                <a:latin typeface="Arial Unicode MS" pitchFamily="34" charset="-128"/>
              </a:rPr>
              <a:t>v3</a:t>
            </a:r>
          </a:p>
        </p:txBody>
      </p:sp>
      <p:sp>
        <p:nvSpPr>
          <p:cNvPr id="53" name="20 Proceso"/>
          <p:cNvSpPr/>
          <p:nvPr/>
        </p:nvSpPr>
        <p:spPr bwMode="auto">
          <a:xfrm>
            <a:off x="7117804" y="3215355"/>
            <a:ext cx="900000" cy="288000"/>
          </a:xfrm>
          <a:prstGeom prst="flowChartProcess">
            <a:avLst/>
          </a:prstGeom>
          <a:solidFill>
            <a:srgbClr val="9ABF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b="1" dirty="0" smtClean="0">
                <a:solidFill>
                  <a:srgbClr val="1D71B8"/>
                </a:solidFill>
                <a:latin typeface="Arial Unicode MS" pitchFamily="34" charset="-128"/>
              </a:rPr>
              <a:t>Pilot 2</a:t>
            </a:r>
            <a:endParaRPr lang="en-US" sz="1600" b="1" dirty="0">
              <a:solidFill>
                <a:srgbClr val="1D71B8"/>
              </a:solidFill>
              <a:latin typeface="Arial Unicode MS" pitchFamily="34" charset="-128"/>
            </a:endParaRPr>
          </a:p>
        </p:txBody>
      </p:sp>
      <p:sp>
        <p:nvSpPr>
          <p:cNvPr id="55" name="43 Llamada rectangular"/>
          <p:cNvSpPr/>
          <p:nvPr/>
        </p:nvSpPr>
        <p:spPr>
          <a:xfrm>
            <a:off x="1083192" y="5249193"/>
            <a:ext cx="1384300" cy="385762"/>
          </a:xfrm>
          <a:prstGeom prst="wedgeRectCallout">
            <a:avLst>
              <a:gd name="adj1" fmla="val 43305"/>
              <a:gd name="adj2" fmla="val -185847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First  Sensor Prototypes</a:t>
            </a:r>
            <a:endParaRPr lang="en-US" sz="1200" dirty="0"/>
          </a:p>
        </p:txBody>
      </p:sp>
      <p:sp>
        <p:nvSpPr>
          <p:cNvPr id="21552" name="TextBox 14"/>
          <p:cNvSpPr txBox="1">
            <a:spLocks noChangeArrowheads="1"/>
          </p:cNvSpPr>
          <p:nvPr/>
        </p:nvSpPr>
        <p:spPr bwMode="auto">
          <a:xfrm>
            <a:off x="1156217" y="2442493"/>
            <a:ext cx="3133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V1: Non-integrated version</a:t>
            </a:r>
            <a:endParaRPr lang="el-GR" b="1" dirty="0">
              <a:solidFill>
                <a:srgbClr val="92D050"/>
              </a:solidFill>
            </a:endParaRPr>
          </a:p>
        </p:txBody>
      </p:sp>
      <p:sp>
        <p:nvSpPr>
          <p:cNvPr id="21553" name="TextBox 55"/>
          <p:cNvSpPr txBox="1">
            <a:spLocks noChangeArrowheads="1"/>
          </p:cNvSpPr>
          <p:nvPr/>
        </p:nvSpPr>
        <p:spPr bwMode="auto">
          <a:xfrm>
            <a:off x="4035942" y="1891630"/>
            <a:ext cx="3249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V2: 1st integrated prototype</a:t>
            </a:r>
          </a:p>
        </p:txBody>
      </p:sp>
      <p:sp>
        <p:nvSpPr>
          <p:cNvPr id="21554" name="TextBox 56"/>
          <p:cNvSpPr txBox="1">
            <a:spLocks noChangeArrowheads="1"/>
          </p:cNvSpPr>
          <p:nvPr/>
        </p:nvSpPr>
        <p:spPr bwMode="auto">
          <a:xfrm>
            <a:off x="7049017" y="1364580"/>
            <a:ext cx="2058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V3: Final version</a:t>
            </a:r>
          </a:p>
        </p:txBody>
      </p:sp>
      <p:sp>
        <p:nvSpPr>
          <p:cNvPr id="58" name="43 Llamada rectangular"/>
          <p:cNvSpPr/>
          <p:nvPr/>
        </p:nvSpPr>
        <p:spPr>
          <a:xfrm>
            <a:off x="2815154" y="5257130"/>
            <a:ext cx="1384300" cy="692150"/>
          </a:xfrm>
          <a:prstGeom prst="wedgeRectCallout">
            <a:avLst>
              <a:gd name="adj1" fmla="val -29900"/>
              <a:gd name="adj2" fmla="val -126400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Sensor testing  &amp; data </a:t>
            </a:r>
            <a:r>
              <a:rPr lang="en-US" sz="1200" dirty="0" err="1" smtClean="0"/>
              <a:t>aquisition</a:t>
            </a:r>
            <a:endParaRPr lang="en-US" sz="1200" dirty="0"/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1639674" y="-27384"/>
            <a:ext cx="61726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800" dirty="0">
                <a:solidFill>
                  <a:srgbClr val="47B000"/>
                </a:solidFill>
                <a:latin typeface="Arial" charset="0"/>
                <a:cs typeface="Arial" charset="0"/>
              </a:rPr>
              <a:t>Workplan in a glance</a:t>
            </a:r>
            <a:endParaRPr lang="en-US" sz="3800" dirty="0" smtClean="0">
              <a:solidFill>
                <a:srgbClr val="47B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C:\Users\Irini\Dropbox\MySPLENDID\Pictures\IEGSLogoCorrect-300x2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23" y="1335797"/>
            <a:ext cx="86989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Irini\Dropbox\MySPLENDID\Pictures\logo_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67" y="1238091"/>
            <a:ext cx="1008569" cy="10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C:\Users\Irini\Dropbox\MySPLENDID\Pictures\Mandometer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10" y="2275544"/>
            <a:ext cx="1944216" cy="26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79" y="143933"/>
            <a:ext cx="5358857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64593" y="-5318"/>
            <a:ext cx="2343911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47B000"/>
                </a:solidFill>
                <a:ea typeface="+mj-ea"/>
              </a:rPr>
              <a:t>Consortium</a:t>
            </a:r>
          </a:p>
        </p:txBody>
      </p:sp>
    </p:spTree>
    <p:extLst>
      <p:ext uri="{BB962C8B-B14F-4D97-AF65-F5344CB8AC3E}">
        <p14:creationId xmlns:p14="http://schemas.microsoft.com/office/powerpoint/2010/main" val="27531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44" y="137516"/>
            <a:ext cx="5358857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C:\Users\Irini\Dropbox\MySPLENDID\Pictures\IEGSLogoCorrect-300x2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100" y="1460202"/>
            <a:ext cx="888916" cy="8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Irini\Dropbox\MySPLENDID\Pictures\logo_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6123"/>
            <a:ext cx="907584" cy="9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C:\Users\Irini\Dropbox\MySPLENDID\Pictures\Mandometer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58988"/>
            <a:ext cx="1656184" cy="22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764593" y="-5318"/>
            <a:ext cx="2343911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47B000"/>
                </a:solidFill>
                <a:ea typeface="+mj-ea"/>
              </a:rPr>
              <a:t>Consortium</a:t>
            </a:r>
          </a:p>
        </p:txBody>
      </p:sp>
    </p:spTree>
    <p:extLst>
      <p:ext uri="{BB962C8B-B14F-4D97-AF65-F5344CB8AC3E}">
        <p14:creationId xmlns:p14="http://schemas.microsoft.com/office/powerpoint/2010/main" val="1102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44" y="137516"/>
            <a:ext cx="5358857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72" y="143674"/>
            <a:ext cx="5358857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764593" y="-5318"/>
            <a:ext cx="2343911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47B000"/>
                </a:solidFill>
                <a:ea typeface="+mj-ea"/>
              </a:rPr>
              <a:t>Consortium</a:t>
            </a:r>
          </a:p>
        </p:txBody>
      </p:sp>
      <p:pic>
        <p:nvPicPr>
          <p:cNvPr id="9" name="Picture 2" descr="logo_wageningen_university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5573" y="2804263"/>
            <a:ext cx="2089858" cy="367815"/>
          </a:xfrm>
          <a:prstGeom prst="rect">
            <a:avLst/>
          </a:prstGeom>
          <a:noFill/>
        </p:spPr>
      </p:pic>
      <p:pic>
        <p:nvPicPr>
          <p:cNvPr id="15" name="Picture 13" descr="C:\Users\Irini\Dropbox\MySPLENDID\Pictures\IEGSLogoCorrect-300x2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100" y="1460202"/>
            <a:ext cx="888916" cy="8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C:\Users\Irini\Dropbox\MySPLENDID\Pictures\logo_k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6123"/>
            <a:ext cx="907584" cy="9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Irini\Dropbox\MySPLENDID\Pictures\Mandometer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58988"/>
            <a:ext cx="1656184" cy="22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5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44" y="137516"/>
            <a:ext cx="5358857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72" y="136054"/>
            <a:ext cx="5358857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ogo_wageningen_university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5573" y="2804263"/>
            <a:ext cx="2089858" cy="367815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72" y="144036"/>
            <a:ext cx="5358857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764593" y="-5318"/>
            <a:ext cx="2343911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47B000"/>
                </a:solidFill>
                <a:ea typeface="+mj-ea"/>
              </a:rPr>
              <a:t>Consortium</a:t>
            </a:r>
          </a:p>
        </p:txBody>
      </p:sp>
      <p:pic>
        <p:nvPicPr>
          <p:cNvPr id="10" name="Picture 10" descr="C:\Users\Irini\Dropbox\MySPLENDID\Pictures\CSEM.LOGO_2013-300x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784" y="3473956"/>
            <a:ext cx="1638340" cy="3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Irini\Dropbox\MySPLENDID\Pictures\IEGSLogoCorrect-300x29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100" y="1460202"/>
            <a:ext cx="888916" cy="8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Irini\Dropbox\MySPLENDID\Pictures\logo_k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6123"/>
            <a:ext cx="907584" cy="9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Irini\Dropbox\MySPLENDID\Pictures\Mandometer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58988"/>
            <a:ext cx="1656184" cy="22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44" y="137516"/>
            <a:ext cx="5358857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72" y="136054"/>
            <a:ext cx="5358857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ogo_wageningen_university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5573" y="2804263"/>
            <a:ext cx="2089858" cy="367815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72" y="144036"/>
            <a:ext cx="5358857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:\Users\Irini\Dropbox\MySPLENDID\Pictures\CSEM.LOGO_2013-300x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784" y="3473956"/>
            <a:ext cx="1638340" cy="3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Irini\Dropbox\MySPLENDID\Pictures\IEGSLogoCorrect-300x29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100" y="1460202"/>
            <a:ext cx="888916" cy="8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Irini\Dropbox\MySPLENDID\Pictures\logo_k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6123"/>
            <a:ext cx="907584" cy="9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Irini\Dropbox\MySPLENDID\Pictures\Mandometer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58988"/>
            <a:ext cx="1656184" cy="22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87" y="144428"/>
            <a:ext cx="5358857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764593" y="-5318"/>
            <a:ext cx="2343911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47B000"/>
                </a:solidFill>
                <a:ea typeface="+mj-ea"/>
              </a:rPr>
              <a:t>Consortium</a:t>
            </a:r>
          </a:p>
        </p:txBody>
      </p:sp>
      <p:pic>
        <p:nvPicPr>
          <p:cNvPr id="12" name="Picture 14" descr="C:\Users\Irini\Dropbox\MySPLENDID\Pictures\logo_Tsbtecnologias2-300x17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64" y="4061832"/>
            <a:ext cx="1309620" cy="7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3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44" y="137516"/>
            <a:ext cx="5358857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72" y="136054"/>
            <a:ext cx="5358857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ogo_wageningen_university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5573" y="2804263"/>
            <a:ext cx="2089858" cy="367815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72" y="144036"/>
            <a:ext cx="5358857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:\Users\Irini\Dropbox\MySPLENDID\Pictures\CSEM.LOGO_2013-300x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784" y="3473956"/>
            <a:ext cx="1638340" cy="3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Irini\Dropbox\MySPLENDID\Pictures\IEGSLogoCorrect-300x29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100" y="1460202"/>
            <a:ext cx="888916" cy="8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Irini\Dropbox\MySPLENDID\Pictures\logo_k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6123"/>
            <a:ext cx="907584" cy="9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Irini\Dropbox\MySPLENDID\Pictures\Mandometer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58988"/>
            <a:ext cx="1656184" cy="22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87" y="144428"/>
            <a:ext cx="5358857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C:\Users\Irini\Dropbox\MySPLENDID\Pictures\logo_Tsbtecnologias2-300x17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64" y="4061832"/>
            <a:ext cx="1309620" cy="7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792" y="142136"/>
            <a:ext cx="5358857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80" b="27635"/>
          <a:stretch/>
        </p:blipFill>
        <p:spPr>
          <a:xfrm>
            <a:off x="7763204" y="4986888"/>
            <a:ext cx="979700" cy="107101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764593" y="-5318"/>
            <a:ext cx="2343911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47B000"/>
                </a:solidFill>
                <a:ea typeface="+mj-ea"/>
              </a:rPr>
              <a:t>Consortium</a:t>
            </a:r>
          </a:p>
        </p:txBody>
      </p:sp>
    </p:spTree>
    <p:extLst>
      <p:ext uri="{BB962C8B-B14F-4D97-AF65-F5344CB8AC3E}">
        <p14:creationId xmlns:p14="http://schemas.microsoft.com/office/powerpoint/2010/main" val="367391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dirty="0" smtClean="0"/>
              <a:t>Contact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604" y="4869160"/>
            <a:ext cx="7128792" cy="1396752"/>
          </a:xfrm>
        </p:spPr>
        <p:txBody>
          <a:bodyPr/>
          <a:lstStyle/>
          <a:p>
            <a:pPr marL="0" indent="0">
              <a:buNone/>
            </a:pPr>
            <a:endParaRPr lang="en-US" kern="1200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hlinkClick r:id="rId2"/>
              </a:rPr>
              <a:t>http</a:t>
            </a:r>
            <a:r>
              <a:rPr lang="en-US" sz="3600" dirty="0">
                <a:hlinkClick r:id="rId2"/>
              </a:rPr>
              <a:t>://splendid-program.eu/</a:t>
            </a:r>
            <a:endParaRPr lang="el-GR" sz="3600" dirty="0"/>
          </a:p>
        </p:txBody>
      </p:sp>
      <p:sp>
        <p:nvSpPr>
          <p:cNvPr id="6" name="Rectangle 5"/>
          <p:cNvSpPr/>
          <p:nvPr/>
        </p:nvSpPr>
        <p:spPr>
          <a:xfrm>
            <a:off x="2286000" y="10527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Project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Coordinator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Prof. </a:t>
            </a:r>
            <a:r>
              <a:rPr lang="en-US" dirty="0" smtClean="0"/>
              <a:t>Anastasios </a:t>
            </a:r>
            <a:r>
              <a:rPr lang="en-US" dirty="0"/>
              <a:t>Delopoulos</a:t>
            </a:r>
            <a:br>
              <a:rPr lang="en-US" dirty="0"/>
            </a:br>
            <a:r>
              <a:rPr lang="en-US" dirty="0"/>
              <a:t>Dept. of Electrical &amp; Computer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Engineering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Aristotle University of Thessaloniki</a:t>
            </a:r>
            <a:br>
              <a:rPr lang="en-US" dirty="0"/>
            </a:br>
            <a:r>
              <a:rPr lang="en-US" dirty="0" smtClean="0"/>
              <a:t>Greece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adelo@eng.auth.gr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67986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Dissemination Leader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Cecilia Bergh, PhD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Mando Group AB,</a:t>
            </a:r>
          </a:p>
          <a:p>
            <a:pPr marL="0" indent="0" algn="ctr">
              <a:buNone/>
            </a:pPr>
            <a:r>
              <a:rPr lang="nb-NO" dirty="0" smtClean="0"/>
              <a:t>Stockholm, Sweden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Cecilia.Bergh@mando.se</a:t>
            </a:r>
          </a:p>
        </p:txBody>
      </p:sp>
    </p:spTree>
    <p:extLst>
      <p:ext uri="{BB962C8B-B14F-4D97-AF65-F5344CB8AC3E}">
        <p14:creationId xmlns:p14="http://schemas.microsoft.com/office/powerpoint/2010/main" val="19634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639674" y="-27384"/>
            <a:ext cx="5472608" cy="1143000"/>
          </a:xfrm>
        </p:spPr>
        <p:txBody>
          <a:bodyPr/>
          <a:lstStyle/>
          <a:p>
            <a:pPr eaLnBrk="1" hangingPunct="1"/>
            <a:r>
              <a:rPr lang="en-US" sz="3800" kern="1200" dirty="0" smtClean="0">
                <a:solidFill>
                  <a:srgbClr val="47B000"/>
                </a:solidFill>
                <a:latin typeface="Arial" charset="0"/>
                <a:ea typeface="+mn-ea"/>
                <a:cs typeface="Arial" charset="0"/>
              </a:rPr>
              <a:t>Key facts</a:t>
            </a:r>
            <a:endParaRPr lang="el-GR" sz="3800" kern="1200" dirty="0">
              <a:solidFill>
                <a:srgbClr val="47B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126876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  <a:cs typeface="+mn-cs"/>
              </a:rPr>
              <a:t>The </a:t>
            </a:r>
            <a:r>
              <a:rPr lang="en-US" sz="2400" dirty="0">
                <a:latin typeface="+mn-lt"/>
                <a:cs typeface="+mn-cs"/>
              </a:rPr>
              <a:t>idea behind SPLENDID was submitted to EU as a 3-year project at January 2013</a:t>
            </a:r>
          </a:p>
        </p:txBody>
      </p:sp>
    </p:spTree>
    <p:extLst>
      <p:ext uri="{BB962C8B-B14F-4D97-AF65-F5344CB8AC3E}">
        <p14:creationId xmlns:p14="http://schemas.microsoft.com/office/powerpoint/2010/main" val="4885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1984"/>
            <a:ext cx="9144000" cy="1143000"/>
          </a:xfrm>
        </p:spPr>
        <p:txBody>
          <a:bodyPr/>
          <a:lstStyle/>
          <a:p>
            <a:r>
              <a:rPr lang="en-US" dirty="0" smtClean="0"/>
              <a:t>Thank you!!!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24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8" y="965644"/>
            <a:ext cx="412432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5386" y="609600"/>
            <a:ext cx="144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Mandometer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276" y="4458916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Smartphone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3733800"/>
            <a:ext cx="155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Activity-meter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8320" y="6213920"/>
            <a:ext cx="159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Self-rating logs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1324" y="1431052"/>
            <a:ext cx="1683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Chewing sensor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35252" y="4865132"/>
            <a:ext cx="609600" cy="60960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459052" y="4941332"/>
            <a:ext cx="609600" cy="60960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51400" y="3835956"/>
            <a:ext cx="984360" cy="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799412" y="3942636"/>
            <a:ext cx="1046480" cy="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826000" y="1207254"/>
            <a:ext cx="1116248" cy="1383546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851400" y="1295400"/>
            <a:ext cx="1141648" cy="144780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24" y="1131912"/>
            <a:ext cx="1407795" cy="111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6200" y="774812"/>
            <a:ext cx="184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End user Website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5" y="3477698"/>
            <a:ext cx="941902" cy="94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45260" y="3162768"/>
            <a:ext cx="107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Database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828800" y="1530715"/>
            <a:ext cx="1976919" cy="2279864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1793060" y="1609640"/>
            <a:ext cx="1870386" cy="2168998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031101" y="3962401"/>
            <a:ext cx="1651899" cy="1475447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071561" y="4133232"/>
            <a:ext cx="1555739" cy="1425996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958258" y="4451848"/>
            <a:ext cx="233294" cy="655575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859778" y="4443876"/>
            <a:ext cx="217754" cy="630416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http://apollon1.ee.auth.gr/beta/splendid/wp-content/uploads/2014/02/Technical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22" y="965645"/>
            <a:ext cx="1130141" cy="11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743200" y="1377421"/>
            <a:ext cx="540422" cy="1122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225072" y="2079990"/>
            <a:ext cx="1233980" cy="419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48694" y="2209800"/>
            <a:ext cx="266106" cy="76200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955963" y="2176758"/>
            <a:ext cx="246501" cy="760334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62000" y="2289728"/>
            <a:ext cx="122253" cy="908962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30797" y="6209288"/>
            <a:ext cx="2183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Professional Website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851012" y="2345024"/>
            <a:ext cx="122253" cy="908962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4" y="5153952"/>
            <a:ext cx="1407795" cy="111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V="1">
            <a:off x="1475235" y="3810580"/>
            <a:ext cx="2029965" cy="25376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423247" y="3924637"/>
            <a:ext cx="2048236" cy="17999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14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639674" y="-27384"/>
            <a:ext cx="5472608" cy="1143000"/>
          </a:xfrm>
        </p:spPr>
        <p:txBody>
          <a:bodyPr/>
          <a:lstStyle/>
          <a:p>
            <a:pPr eaLnBrk="1" hangingPunct="1"/>
            <a:r>
              <a:rPr lang="en-US" sz="3800" kern="1200" dirty="0" smtClean="0">
                <a:solidFill>
                  <a:srgbClr val="47B000"/>
                </a:solidFill>
                <a:latin typeface="Arial" charset="0"/>
                <a:ea typeface="+mn-ea"/>
                <a:cs typeface="Arial" charset="0"/>
              </a:rPr>
              <a:t>Key facts</a:t>
            </a:r>
            <a:endParaRPr lang="el-GR" sz="3800" kern="1200" dirty="0">
              <a:solidFill>
                <a:srgbClr val="47B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1268760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  <a:cs typeface="+mn-cs"/>
              </a:rPr>
              <a:t>The </a:t>
            </a:r>
            <a:r>
              <a:rPr lang="en-US" sz="2400" dirty="0">
                <a:latin typeface="+mn-lt"/>
                <a:cs typeface="+mn-cs"/>
              </a:rPr>
              <a:t>idea behind SPLENDID was submitted to EU as a 3-year project at January </a:t>
            </a:r>
            <a:r>
              <a:rPr lang="en-US" sz="2400" dirty="0" smtClean="0">
                <a:latin typeface="+mn-lt"/>
                <a:cs typeface="+mn-cs"/>
              </a:rPr>
              <a:t>2013</a:t>
            </a:r>
          </a:p>
          <a:p>
            <a:endParaRPr lang="en-US" sz="2400" dirty="0">
              <a:latin typeface="+mn-lt"/>
              <a:cs typeface="+mn-cs"/>
            </a:endParaRPr>
          </a:p>
          <a:p>
            <a:r>
              <a:rPr lang="en-US" sz="2400" dirty="0"/>
              <a:t>SPLENDID ranked 8</a:t>
            </a:r>
            <a:r>
              <a:rPr lang="en-US" sz="2400" baseline="30000" dirty="0"/>
              <a:t>th</a:t>
            </a:r>
            <a:r>
              <a:rPr lang="en-US" sz="2400" dirty="0"/>
              <a:t> out of 254 </a:t>
            </a:r>
            <a:r>
              <a:rPr lang="en-US" sz="2400" dirty="0" smtClean="0"/>
              <a:t>applications</a:t>
            </a:r>
          </a:p>
          <a:p>
            <a:endParaRPr lang="en-US" sz="2400" dirty="0">
              <a:latin typeface="+mn-lt"/>
              <a:cs typeface="+mn-cs"/>
            </a:endParaRPr>
          </a:p>
          <a:p>
            <a:r>
              <a:rPr lang="en-US" sz="2400" dirty="0"/>
              <a:t>The project has been selected for receiving total funding of </a:t>
            </a:r>
            <a:r>
              <a:rPr lang="en-US" sz="2400" dirty="0" smtClean="0"/>
              <a:t>2.7(3.5) </a:t>
            </a:r>
            <a:r>
              <a:rPr lang="en-US" sz="2400" dirty="0"/>
              <a:t>M€ under the EU call: </a:t>
            </a:r>
            <a:r>
              <a:rPr lang="en-US" sz="2400" i="1" dirty="0"/>
              <a:t>Personalized Guidance Services for lifestyle management and disease </a:t>
            </a:r>
            <a:r>
              <a:rPr lang="en-US" sz="2400" i="1" dirty="0" smtClean="0"/>
              <a:t>prevention</a:t>
            </a:r>
          </a:p>
          <a:p>
            <a:endParaRPr lang="en-US" sz="2400" i="1" dirty="0">
              <a:latin typeface="+mn-lt"/>
              <a:cs typeface="+mn-cs"/>
            </a:endParaRPr>
          </a:p>
          <a:p>
            <a:r>
              <a:rPr lang="en-US" sz="2400" dirty="0"/>
              <a:t>SPLENDID officially </a:t>
            </a:r>
            <a:r>
              <a:rPr lang="en-US" sz="2400" dirty="0" smtClean="0"/>
              <a:t>initiated </a:t>
            </a:r>
            <a:r>
              <a:rPr lang="en-US" sz="2400" dirty="0"/>
              <a:t>1rst October 2013 </a:t>
            </a:r>
          </a:p>
          <a:p>
            <a:endParaRPr lang="en-US" sz="2400" dirty="0"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1244006"/>
            <a:ext cx="7848872" cy="85799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4000" y="2852936"/>
            <a:ext cx="7848872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639674" y="-27384"/>
            <a:ext cx="5472608" cy="1143000"/>
          </a:xfrm>
        </p:spPr>
        <p:txBody>
          <a:bodyPr/>
          <a:lstStyle/>
          <a:p>
            <a:pPr eaLnBrk="1" hangingPunct="1"/>
            <a:r>
              <a:rPr lang="en-US" sz="3800" kern="1200" dirty="0" smtClean="0">
                <a:solidFill>
                  <a:srgbClr val="47B000"/>
                </a:solidFill>
                <a:latin typeface="Arial" charset="0"/>
                <a:ea typeface="+mn-ea"/>
                <a:cs typeface="Arial" charset="0"/>
              </a:rPr>
              <a:t>Key facts</a:t>
            </a:r>
            <a:endParaRPr lang="el-GR" sz="3800" kern="1200" dirty="0">
              <a:solidFill>
                <a:srgbClr val="47B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1268760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  <a:cs typeface="+mn-cs"/>
              </a:rPr>
              <a:t>The </a:t>
            </a:r>
            <a:r>
              <a:rPr lang="en-US" sz="2400" dirty="0">
                <a:latin typeface="+mn-lt"/>
                <a:cs typeface="+mn-cs"/>
              </a:rPr>
              <a:t>idea behind SPLENDID was submitted to EU as a 3-year project at January </a:t>
            </a:r>
            <a:r>
              <a:rPr lang="en-US" sz="2400" dirty="0" smtClean="0">
                <a:latin typeface="+mn-lt"/>
                <a:cs typeface="+mn-cs"/>
              </a:rPr>
              <a:t>2013</a:t>
            </a:r>
          </a:p>
          <a:p>
            <a:endParaRPr lang="en-US" sz="2400" dirty="0">
              <a:latin typeface="+mn-lt"/>
              <a:cs typeface="+mn-cs"/>
            </a:endParaRPr>
          </a:p>
          <a:p>
            <a:r>
              <a:rPr lang="en-US" sz="2400" dirty="0"/>
              <a:t>SPLENDID ranked 8</a:t>
            </a:r>
            <a:r>
              <a:rPr lang="en-US" sz="2400" baseline="30000" dirty="0"/>
              <a:t>th</a:t>
            </a:r>
            <a:r>
              <a:rPr lang="en-US" sz="2400" dirty="0"/>
              <a:t> out of 254 </a:t>
            </a:r>
            <a:r>
              <a:rPr lang="en-US" sz="2400" dirty="0" smtClean="0"/>
              <a:t>applications</a:t>
            </a:r>
          </a:p>
          <a:p>
            <a:endParaRPr lang="en-US" sz="2400" dirty="0">
              <a:latin typeface="+mn-lt"/>
              <a:cs typeface="+mn-cs"/>
            </a:endParaRPr>
          </a:p>
          <a:p>
            <a:r>
              <a:rPr lang="en-US" sz="2400" dirty="0"/>
              <a:t>The project has been selected for receiving total funding of </a:t>
            </a:r>
            <a:r>
              <a:rPr lang="en-US" sz="2400" dirty="0" smtClean="0"/>
              <a:t>2.7(3.5) </a:t>
            </a:r>
            <a:r>
              <a:rPr lang="en-US" sz="2400" dirty="0"/>
              <a:t>M€ under the EU call: </a:t>
            </a:r>
            <a:r>
              <a:rPr lang="en-US" sz="2400" i="1" dirty="0"/>
              <a:t>Personalized Guidance Services for lifestyle management and disease </a:t>
            </a:r>
            <a:r>
              <a:rPr lang="en-US" sz="2400" i="1" dirty="0" smtClean="0"/>
              <a:t>prevention</a:t>
            </a:r>
          </a:p>
          <a:p>
            <a:endParaRPr lang="en-US" sz="2400" i="1" dirty="0">
              <a:latin typeface="+mn-lt"/>
              <a:cs typeface="+mn-cs"/>
            </a:endParaRPr>
          </a:p>
          <a:p>
            <a:r>
              <a:rPr lang="en-US" sz="2400" dirty="0"/>
              <a:t>SPLENDID officially </a:t>
            </a:r>
            <a:r>
              <a:rPr lang="en-US" sz="2400" dirty="0" smtClean="0"/>
              <a:t>initiated </a:t>
            </a:r>
            <a:r>
              <a:rPr lang="en-US" sz="2400" dirty="0"/>
              <a:t>1rst October 2013 </a:t>
            </a:r>
          </a:p>
          <a:p>
            <a:endParaRPr lang="en-US" sz="2400" dirty="0"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1244006"/>
            <a:ext cx="7848872" cy="175294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4000" y="4653135"/>
            <a:ext cx="784887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639674" y="-27384"/>
            <a:ext cx="5472608" cy="1143000"/>
          </a:xfrm>
        </p:spPr>
        <p:txBody>
          <a:bodyPr/>
          <a:lstStyle/>
          <a:p>
            <a:pPr eaLnBrk="1" hangingPunct="1"/>
            <a:r>
              <a:rPr lang="en-US" sz="3800" kern="1200" dirty="0" smtClean="0">
                <a:solidFill>
                  <a:srgbClr val="47B000"/>
                </a:solidFill>
                <a:latin typeface="Arial" charset="0"/>
                <a:ea typeface="+mn-ea"/>
                <a:cs typeface="Arial" charset="0"/>
              </a:rPr>
              <a:t>Key facts</a:t>
            </a:r>
            <a:endParaRPr lang="el-GR" sz="3800" kern="1200" dirty="0">
              <a:solidFill>
                <a:srgbClr val="47B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1268760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  <a:cs typeface="+mn-cs"/>
              </a:rPr>
              <a:t>The </a:t>
            </a:r>
            <a:r>
              <a:rPr lang="en-US" sz="2400" dirty="0">
                <a:latin typeface="+mn-lt"/>
                <a:cs typeface="+mn-cs"/>
              </a:rPr>
              <a:t>idea behind SPLENDID was submitted to EU as a 3-year project at January </a:t>
            </a:r>
            <a:r>
              <a:rPr lang="en-US" sz="2400" dirty="0" smtClean="0">
                <a:latin typeface="+mn-lt"/>
                <a:cs typeface="+mn-cs"/>
              </a:rPr>
              <a:t>2013</a:t>
            </a:r>
          </a:p>
          <a:p>
            <a:endParaRPr lang="en-US" sz="2400" dirty="0">
              <a:latin typeface="+mn-lt"/>
              <a:cs typeface="+mn-cs"/>
            </a:endParaRPr>
          </a:p>
          <a:p>
            <a:r>
              <a:rPr lang="en-US" sz="2400" dirty="0"/>
              <a:t>SPLENDID ranked 8</a:t>
            </a:r>
            <a:r>
              <a:rPr lang="en-US" sz="2400" baseline="30000" dirty="0"/>
              <a:t>th</a:t>
            </a:r>
            <a:r>
              <a:rPr lang="en-US" sz="2400" dirty="0"/>
              <a:t> out of 254 </a:t>
            </a:r>
            <a:r>
              <a:rPr lang="en-US" sz="2400" dirty="0" smtClean="0"/>
              <a:t>applications</a:t>
            </a:r>
          </a:p>
          <a:p>
            <a:endParaRPr lang="en-US" sz="2400" dirty="0">
              <a:latin typeface="+mn-lt"/>
              <a:cs typeface="+mn-cs"/>
            </a:endParaRPr>
          </a:p>
          <a:p>
            <a:r>
              <a:rPr lang="en-US" sz="2400" dirty="0"/>
              <a:t>The project has been selected for receiving total funding of </a:t>
            </a:r>
            <a:r>
              <a:rPr lang="en-US" sz="2400" dirty="0" smtClean="0"/>
              <a:t>2.7(3.5) </a:t>
            </a:r>
            <a:r>
              <a:rPr lang="en-US" sz="2400" dirty="0"/>
              <a:t>M€ under the EU call: </a:t>
            </a:r>
            <a:r>
              <a:rPr lang="en-US" sz="2400" i="1" dirty="0"/>
              <a:t>Personalized Guidance Services for lifestyle management and disease </a:t>
            </a:r>
            <a:r>
              <a:rPr lang="en-US" sz="2400" i="1" dirty="0" smtClean="0"/>
              <a:t>prevention</a:t>
            </a:r>
          </a:p>
          <a:p>
            <a:endParaRPr lang="en-US" sz="2400" i="1" dirty="0">
              <a:latin typeface="+mn-lt"/>
              <a:cs typeface="+mn-cs"/>
            </a:endParaRPr>
          </a:p>
          <a:p>
            <a:r>
              <a:rPr lang="en-US" sz="2400" dirty="0"/>
              <a:t>SPLENDID officially </a:t>
            </a:r>
            <a:r>
              <a:rPr lang="en-US" sz="2400" dirty="0" smtClean="0"/>
              <a:t>initiated </a:t>
            </a:r>
            <a:r>
              <a:rPr lang="en-US" sz="2400" dirty="0"/>
              <a:t>1rst October 2013 </a:t>
            </a:r>
          </a:p>
          <a:p>
            <a:endParaRPr lang="en-US" sz="2400" dirty="0"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1244006"/>
            <a:ext cx="7848872" cy="348113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639674" y="-27384"/>
            <a:ext cx="54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800" kern="1200" dirty="0" smtClean="0">
                <a:solidFill>
                  <a:srgbClr val="47B000"/>
                </a:solidFill>
                <a:latin typeface="Arial" charset="0"/>
                <a:ea typeface="+mn-ea"/>
                <a:cs typeface="Arial" charset="0"/>
              </a:rPr>
              <a:t>The approach</a:t>
            </a:r>
            <a:endParaRPr lang="el-GR" sz="3800" kern="1200" dirty="0">
              <a:solidFill>
                <a:srgbClr val="47B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75656" y="1528192"/>
            <a:ext cx="7704856" cy="37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400" b="1" kern="0" dirty="0" smtClean="0"/>
              <a:t>The system has three main components:</a:t>
            </a:r>
            <a:endParaRPr lang="en-US" sz="2400" b="1" kern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eaLnBrk="1" hangingPunct="1">
              <a:buFontTx/>
              <a:buNone/>
            </a:pPr>
            <a:endParaRPr lang="en-US" sz="2400" b="1" kern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0" eaLnBrk="1" hangingPunct="1">
              <a:buFontTx/>
              <a:buAutoNum type="alphaUcPeriod"/>
            </a:pPr>
            <a:r>
              <a:rPr lang="en-US" sz="2400" b="1" kern="0" dirty="0" smtClean="0">
                <a:solidFill>
                  <a:schemeClr val="tx1">
                    <a:lumMod val="50000"/>
                  </a:schemeClr>
                </a:solidFill>
              </a:rPr>
              <a:t> Measuring </a:t>
            </a:r>
            <a:r>
              <a:rPr lang="en-US" sz="2400" b="1" kern="0" dirty="0">
                <a:solidFill>
                  <a:schemeClr val="tx1">
                    <a:lumMod val="50000"/>
                  </a:schemeClr>
                </a:solidFill>
              </a:rPr>
              <a:t>behaviour</a:t>
            </a:r>
          </a:p>
          <a:p>
            <a:pPr marL="457200" indent="-457200" eaLnBrk="1" hangingPunct="1">
              <a:buFontTx/>
              <a:buAutoNum type="alphaUcPeriod"/>
            </a:pPr>
            <a:endParaRPr lang="en-US" sz="2400" b="1" kern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0" eaLnBrk="1" hangingPunct="1">
              <a:buFontTx/>
              <a:buAutoNum type="alphaUcPeriod"/>
            </a:pPr>
            <a:r>
              <a:rPr lang="en-US" sz="2400" b="1" kern="0" dirty="0" smtClean="0">
                <a:solidFill>
                  <a:schemeClr val="tx1">
                    <a:lumMod val="50000"/>
                  </a:schemeClr>
                </a:solidFill>
              </a:rPr>
              <a:t> Evaluating behavioural </a:t>
            </a:r>
            <a:r>
              <a:rPr lang="en-US" sz="2400" b="1" kern="0" dirty="0">
                <a:solidFill>
                  <a:schemeClr val="tx1">
                    <a:lumMod val="50000"/>
                  </a:schemeClr>
                </a:solidFill>
              </a:rPr>
              <a:t>measurements</a:t>
            </a:r>
          </a:p>
          <a:p>
            <a:pPr marL="457200" indent="-457200" eaLnBrk="1" hangingPunct="1">
              <a:buFontTx/>
              <a:buAutoNum type="alphaUcPeriod"/>
            </a:pPr>
            <a:endParaRPr lang="en-US" sz="2400" b="1" kern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0" eaLnBrk="1" hangingPunct="1">
              <a:buFontTx/>
              <a:buAutoNum type="alphaUcPeriod"/>
            </a:pPr>
            <a:r>
              <a:rPr lang="en-US" sz="2400" b="1" kern="0" dirty="0" smtClean="0">
                <a:solidFill>
                  <a:schemeClr val="tx1">
                    <a:lumMod val="50000"/>
                  </a:schemeClr>
                </a:solidFill>
              </a:rPr>
              <a:t> Modifying </a:t>
            </a:r>
            <a:r>
              <a:rPr lang="en-US" sz="2400" b="1" kern="0" dirty="0">
                <a:solidFill>
                  <a:schemeClr val="tx1">
                    <a:lumMod val="50000"/>
                  </a:schemeClr>
                </a:solidFill>
              </a:rPr>
              <a:t>behaviour through feedback</a:t>
            </a:r>
            <a:r>
              <a:rPr lang="en-US" sz="2400" b="1" kern="0" dirty="0">
                <a:solidFill>
                  <a:srgbClr val="92D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86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639674" y="-27384"/>
            <a:ext cx="54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DejaVu San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800" kern="1200" dirty="0" smtClean="0">
                <a:solidFill>
                  <a:srgbClr val="47B000"/>
                </a:solidFill>
                <a:latin typeface="Arial" charset="0"/>
                <a:ea typeface="+mn-ea"/>
                <a:cs typeface="Arial" charset="0"/>
              </a:rPr>
              <a:t>The approach</a:t>
            </a:r>
            <a:endParaRPr lang="el-GR" sz="3800" kern="1200" dirty="0">
              <a:solidFill>
                <a:srgbClr val="47B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71600" y="1168152"/>
            <a:ext cx="7704856" cy="8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400" b="1" kern="0" dirty="0" smtClean="0">
                <a:solidFill>
                  <a:srgbClr val="92D050"/>
                </a:solidFill>
              </a:rPr>
              <a:t>Measurements</a:t>
            </a:r>
            <a:r>
              <a:rPr lang="en-US" sz="2400" kern="0" dirty="0" smtClean="0"/>
              <a:t> of </a:t>
            </a:r>
            <a:r>
              <a:rPr lang="en-US" sz="2400" u="sng" kern="0" dirty="0" smtClean="0"/>
              <a:t>eating</a:t>
            </a:r>
            <a:r>
              <a:rPr lang="en-US" sz="2400" kern="0" dirty="0" smtClean="0"/>
              <a:t> and </a:t>
            </a:r>
            <a:r>
              <a:rPr lang="en-US" sz="2400" u="sng" kern="0" dirty="0" smtClean="0"/>
              <a:t>activity behavior</a:t>
            </a:r>
            <a:r>
              <a:rPr lang="en-US" sz="2400" kern="0" dirty="0" smtClean="0"/>
              <a:t> in real life conditions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10353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5">
      <a:dk1>
        <a:srgbClr val="1D71B8"/>
      </a:dk1>
      <a:lt1>
        <a:srgbClr val="FFFFFF"/>
      </a:lt1>
      <a:dk2>
        <a:srgbClr val="1D71B8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175F9D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DejaVu Sans"/>
        <a:ea typeface=""/>
        <a:cs typeface="Arial"/>
      </a:majorFont>
      <a:minorFont>
        <a:latin typeface="DejaVu San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29292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CACA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1D71B8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1D71B8"/>
        </a:dk1>
        <a:lt1>
          <a:srgbClr val="FFFFFF"/>
        </a:lt1>
        <a:dk2>
          <a:srgbClr val="1D71B8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75F9D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</TotalTime>
  <Words>1166</Words>
  <Application>Microsoft Office PowerPoint</Application>
  <PresentationFormat>On-screen Show (4:3)</PresentationFormat>
  <Paragraphs>253</Paragraphs>
  <Slides>41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Design</vt:lpstr>
      <vt:lpstr>PowerPoint Presentation</vt:lpstr>
      <vt:lpstr>PowerPoint Presentation</vt:lpstr>
      <vt:lpstr>Aims</vt:lpstr>
      <vt:lpstr>Key facts</vt:lpstr>
      <vt:lpstr>Key facts</vt:lpstr>
      <vt:lpstr>Key facts</vt:lpstr>
      <vt:lpstr>Key facts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</vt:lpstr>
      <vt:lpstr>Thank you!!!</vt:lpstr>
      <vt:lpstr>PowerPoint Presentation</vt:lpstr>
    </vt:vector>
  </TitlesOfParts>
  <Company>auth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</dc:creator>
  <cp:lastModifiedBy>Irini</cp:lastModifiedBy>
  <cp:revision>136</cp:revision>
  <cp:lastPrinted>2013-11-28T12:46:51Z</cp:lastPrinted>
  <dcterms:created xsi:type="dcterms:W3CDTF">2013-06-11T13:41:22Z</dcterms:created>
  <dcterms:modified xsi:type="dcterms:W3CDTF">2014-03-04T14:08:07Z</dcterms:modified>
</cp:coreProperties>
</file>